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58" r:id="rId4"/>
    <p:sldId id="259" r:id="rId5"/>
    <p:sldId id="260" r:id="rId6"/>
    <p:sldId id="265" r:id="rId7"/>
    <p:sldId id="261" r:id="rId8"/>
    <p:sldId id="264"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 id="300" r:id="rId4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574E29-F548-45BB-AD47-7787AE107141}" type="datetimeFigureOut">
              <a:rPr lang="sr-Latn-CS" smtClean="0"/>
              <a:pPr/>
              <a:t>14.2.2016</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D86C3A-9BF9-48DC-B616-F97E9E7B2AAB}" type="slidenum">
              <a:rPr lang="hr-HR" smtClean="0"/>
              <a:pPr/>
              <a:t>‹#›</a:t>
            </a:fld>
            <a:endParaRPr lang="hr-HR"/>
          </a:p>
        </p:txBody>
      </p:sp>
    </p:spTree>
    <p:extLst>
      <p:ext uri="{BB962C8B-B14F-4D97-AF65-F5344CB8AC3E}">
        <p14:creationId xmlns:p14="http://schemas.microsoft.com/office/powerpoint/2010/main" val="10197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56D86C3A-9BF9-48DC-B616-F97E9E7B2AAB}" type="slidenum">
              <a:rPr lang="hr-HR" smtClean="0"/>
              <a:pPr/>
              <a:t>5</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CACC600-0305-47E0-9E89-59601595ABFD}" type="datetime1">
              <a:rPr lang="sr-Latn-CS" smtClean="0"/>
              <a:pPr/>
              <a:t>14.2.2016</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C4F925E9-C0A4-4D8C-834B-4DD06BA238F1}"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1887DD-ED5F-4009-AB60-16EFEF929021}" type="datetime1">
              <a:rPr lang="sr-Latn-CS" smtClean="0"/>
              <a:pPr/>
              <a:t>14.2.2016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76353D-4554-414A-8C4F-B19E9E749523}" type="datetime1">
              <a:rPr lang="sr-Latn-CS" smtClean="0"/>
              <a:pPr/>
              <a:t>14.2.2016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0C0747-D9C3-42DA-BCC3-7F4998E5EF63}" type="datetime1">
              <a:rPr lang="sr-Latn-CS" smtClean="0"/>
              <a:pPr/>
              <a:t>14.2.2016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56E116-DD6E-4A21-A9F3-1B060EB509C3}" type="datetime1">
              <a:rPr lang="sr-Latn-CS" smtClean="0"/>
              <a:pPr/>
              <a:t>14.2.2016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4F925E9-C0A4-4D8C-834B-4DD06BA238F1}"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9E1A73-9902-44D8-BBA6-053271ABE358}" type="datetime1">
              <a:rPr lang="sr-Latn-CS" smtClean="0"/>
              <a:pPr/>
              <a:t>14.2.2016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247720-07C6-4171-B8A0-5082679D3067}" type="datetime1">
              <a:rPr lang="sr-Latn-CS" smtClean="0"/>
              <a:pPr/>
              <a:t>14.2.2016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A02830-75A7-45C5-87F2-B396F9215EEE}" type="datetime1">
              <a:rPr lang="sr-Latn-CS" smtClean="0"/>
              <a:pPr/>
              <a:t>14.2.2016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FA055-F8BF-4F97-8CDB-95E599F4D6EA}" type="datetime1">
              <a:rPr lang="sr-Latn-CS" smtClean="0"/>
              <a:pPr/>
              <a:t>14.2.2016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D32DF8-D0C0-47FE-860D-289E857F3AD0}" type="datetime1">
              <a:rPr lang="sr-Latn-CS" smtClean="0"/>
              <a:pPr/>
              <a:t>14.2.2016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4F925E9-C0A4-4D8C-834B-4DD06BA238F1}"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FC152C-714B-48A3-A9D1-053E3C0B0F40}" type="datetime1">
              <a:rPr lang="sr-Latn-CS" smtClean="0"/>
              <a:pPr/>
              <a:t>14.2.2016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C4F925E9-C0A4-4D8C-834B-4DD06BA238F1}"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3C29FA-5282-44D6-8511-DD8EFDA6E08D}" type="datetime1">
              <a:rPr lang="sr-Latn-CS" smtClean="0"/>
              <a:pPr/>
              <a:t>14.2.2016</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F925E9-C0A4-4D8C-834B-4DD06BA238F1}"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467624" cy="1828800"/>
          </a:xfrm>
        </p:spPr>
        <p:txBody>
          <a:bodyPr/>
          <a:lstStyle/>
          <a:p>
            <a:r>
              <a:rPr lang="hr-HR" dirty="0" smtClean="0"/>
              <a:t>Upravljanje razredom</a:t>
            </a:r>
            <a:endParaRPr lang="hr-HR" dirty="0"/>
          </a:p>
        </p:txBody>
      </p:sp>
      <p:sp>
        <p:nvSpPr>
          <p:cNvPr id="3" name="Subtitle 2"/>
          <p:cNvSpPr>
            <a:spLocks noGrp="1"/>
          </p:cNvSpPr>
          <p:nvPr>
            <p:ph type="subTitle" idx="1"/>
          </p:nvPr>
        </p:nvSpPr>
        <p:spPr>
          <a:xfrm>
            <a:off x="533400" y="3214686"/>
            <a:ext cx="7110434" cy="1766450"/>
          </a:xfrm>
        </p:spPr>
        <p:txBody>
          <a:bodyPr/>
          <a:lstStyle/>
          <a:p>
            <a:r>
              <a:rPr lang="hr-HR" dirty="0" smtClean="0"/>
              <a:t>Osnovne vještine upravljanja razredom</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a:t>
            </a:fld>
            <a:endParaRPr lang="hr-H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fontScale="92500" lnSpcReduction="20000"/>
          </a:bodyPr>
          <a:lstStyle/>
          <a:p>
            <a:pPr algn="just"/>
            <a:r>
              <a:rPr lang="hr-HR" dirty="0" smtClean="0"/>
              <a:t>9. Koristite “SADA” ako učenik ili grupa nije počela sa zadatkom, npr:</a:t>
            </a:r>
          </a:p>
          <a:p>
            <a:pPr algn="just"/>
            <a:endParaRPr lang="hr-HR" dirty="0" smtClean="0"/>
          </a:p>
          <a:p>
            <a:pPr algn="just"/>
            <a:r>
              <a:rPr lang="hr-HR" dirty="0" smtClean="0"/>
              <a:t>   </a:t>
            </a:r>
            <a:r>
              <a:rPr lang="hr-HR" b="1" dirty="0" smtClean="0"/>
              <a:t>Početna uputa</a:t>
            </a:r>
            <a:r>
              <a:rPr lang="hr-HR" dirty="0" smtClean="0"/>
              <a:t>: “Marko, pogledaj prema meni, hvala.”</a:t>
            </a:r>
          </a:p>
          <a:p>
            <a:pPr algn="just"/>
            <a:endParaRPr lang="hr-HR" dirty="0" smtClean="0"/>
          </a:p>
          <a:p>
            <a:pPr algn="just"/>
            <a:r>
              <a:rPr lang="hr-HR" dirty="0" smtClean="0"/>
              <a:t>  </a:t>
            </a:r>
            <a:r>
              <a:rPr lang="hr-HR" b="1" dirty="0" smtClean="0"/>
              <a:t>Ako ne reagira ili se njegovo ponašanje pogorša</a:t>
            </a:r>
            <a:r>
              <a:rPr lang="hr-HR" dirty="0" smtClean="0"/>
              <a:t>: Pogledajte prema njemu i recite, “SADA” (koristite čvršći,  ako treba malo viši ton, ali bez ljutnje.)</a:t>
            </a:r>
          </a:p>
          <a:p>
            <a:pPr algn="just"/>
            <a:endParaRPr lang="hr-HR" dirty="0" smtClean="0"/>
          </a:p>
          <a:p>
            <a:pPr algn="just"/>
            <a:r>
              <a:rPr lang="hr-HR" b="1" dirty="0" smtClean="0"/>
              <a:t>  Možda će biti nužno reći</a:t>
            </a:r>
            <a:r>
              <a:rPr lang="hr-HR" dirty="0" smtClean="0"/>
              <a:t>: “Marko, pogledaj prema meni, sada.” (Nemojte  vikati, koristite smiren, čvrst ton).</a:t>
            </a:r>
          </a:p>
          <a:p>
            <a:pPr algn="just"/>
            <a:endParaRPr lang="hr-HR" dirty="0" smtClean="0"/>
          </a:p>
          <a:p>
            <a:pPr algn="just">
              <a:buNone/>
            </a:pPr>
            <a:r>
              <a:rPr lang="hr-HR" dirty="0" smtClean="0"/>
              <a:t>   Kada odreagira prihvatljivo, kratko pauzirajte i dajte mu do znanja da je njegovo ponašanje uočeno. Maknite pogled sa njega i nastavite.</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10</a:t>
            </a:fld>
            <a:endParaRPr lang="hr-H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857272"/>
          </a:xfrm>
        </p:spPr>
        <p:txBody>
          <a:bodyPr/>
          <a:lstStyle/>
          <a:p>
            <a:r>
              <a:rPr lang="hr-HR" sz="3200" dirty="0" smtClean="0"/>
              <a:t>Vještina</a:t>
            </a:r>
            <a:r>
              <a:rPr lang="hr-HR" dirty="0" smtClean="0"/>
              <a:t> </a:t>
            </a:r>
            <a:r>
              <a:rPr lang="hr-HR" sz="3200" dirty="0" smtClean="0"/>
              <a:t>3</a:t>
            </a:r>
            <a:r>
              <a:rPr lang="hr-HR" dirty="0" smtClean="0"/>
              <a:t>    </a:t>
            </a:r>
            <a:r>
              <a:rPr lang="hr-HR" sz="3200" dirty="0" smtClean="0"/>
              <a:t>Čekanje i motrenje</a:t>
            </a:r>
            <a:endParaRPr lang="hr-HR" sz="3200" dirty="0"/>
          </a:p>
        </p:txBody>
      </p:sp>
      <p:sp>
        <p:nvSpPr>
          <p:cNvPr id="3" name="Content Placeholder 2"/>
          <p:cNvSpPr>
            <a:spLocks noGrp="1"/>
          </p:cNvSpPr>
          <p:nvPr>
            <p:ph idx="1"/>
          </p:nvPr>
        </p:nvSpPr>
        <p:spPr>
          <a:xfrm>
            <a:off x="428596" y="1500174"/>
            <a:ext cx="8401080" cy="4389120"/>
          </a:xfrm>
        </p:spPr>
        <p:txBody>
          <a:bodyPr/>
          <a:lstStyle/>
          <a:p>
            <a:pPr>
              <a:buNone/>
            </a:pPr>
            <a:r>
              <a:rPr lang="hr-HR" b="1" dirty="0" smtClean="0"/>
              <a:t>Zašto </a:t>
            </a:r>
            <a:r>
              <a:rPr lang="hr-HR" b="1" smtClean="0"/>
              <a:t>je čekanje i motrenje </a:t>
            </a:r>
            <a:r>
              <a:rPr lang="hr-HR" b="1" dirty="0" smtClean="0"/>
              <a:t>učinkovita vještina?</a:t>
            </a:r>
          </a:p>
          <a:p>
            <a:pPr>
              <a:buNone/>
            </a:pPr>
            <a:r>
              <a:rPr lang="hr-HR" dirty="0" smtClean="0"/>
              <a:t>-učenici imaju vremena razmišljati o uputi</a:t>
            </a:r>
          </a:p>
          <a:p>
            <a:pPr>
              <a:buFontTx/>
              <a:buChar char="-"/>
            </a:pPr>
            <a:endParaRPr lang="hr-HR" dirty="0" smtClean="0"/>
          </a:p>
          <a:p>
            <a:pPr>
              <a:buNone/>
            </a:pPr>
            <a:r>
              <a:rPr lang="hr-HR" dirty="0" smtClean="0"/>
              <a:t>-daje do znanja učenicima da ozbiljno mislite što ste rekli</a:t>
            </a:r>
          </a:p>
          <a:p>
            <a:pPr>
              <a:buNone/>
            </a:pPr>
            <a:endParaRPr lang="hr-HR" dirty="0" smtClean="0"/>
          </a:p>
          <a:p>
            <a:pPr>
              <a:buNone/>
            </a:pPr>
            <a:r>
              <a:rPr lang="hr-HR" dirty="0" smtClean="0"/>
              <a:t>- omogućuje vam da izbjegnete nepotrebno govorenje samo da potrošite višak vremena, što na kraju dovodi da vas učenici više ne slušaju.</a:t>
            </a:r>
            <a:endParaRPr lang="hr-HR" dirty="0"/>
          </a:p>
        </p:txBody>
      </p:sp>
      <p:sp>
        <p:nvSpPr>
          <p:cNvPr id="5" name="Rectangle 4"/>
          <p:cNvSpPr/>
          <p:nvPr/>
        </p:nvSpPr>
        <p:spPr>
          <a:xfrm>
            <a:off x="500034" y="1000108"/>
            <a:ext cx="8215370" cy="35719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hr-HR" sz="2000" b="1" dirty="0" smtClean="0">
                <a:solidFill>
                  <a:schemeClr val="tx1"/>
                </a:solidFill>
              </a:rPr>
              <a:t>Čekanje i motrenje učenika 5-10 sekundi nakon davanja uputa.</a:t>
            </a:r>
          </a:p>
        </p:txBody>
      </p:sp>
      <p:sp>
        <p:nvSpPr>
          <p:cNvPr id="6" name="Slide Number Placeholder 5"/>
          <p:cNvSpPr>
            <a:spLocks noGrp="1"/>
          </p:cNvSpPr>
          <p:nvPr>
            <p:ph type="sldNum" sz="quarter" idx="12"/>
          </p:nvPr>
        </p:nvSpPr>
        <p:spPr/>
        <p:txBody>
          <a:bodyPr/>
          <a:lstStyle/>
          <a:p>
            <a:fld id="{C4F925E9-C0A4-4D8C-834B-4DD06BA238F1}" type="slidenum">
              <a:rPr lang="hr-HR" smtClean="0"/>
              <a:pPr/>
              <a:t>11</a:t>
            </a:fld>
            <a:endParaRPr lang="hr-H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77500" lnSpcReduction="20000"/>
          </a:bodyPr>
          <a:lstStyle/>
          <a:p>
            <a:pPr>
              <a:buNone/>
            </a:pPr>
            <a:r>
              <a:rPr lang="hr-HR" b="1" dirty="0" smtClean="0"/>
              <a:t>Napomene:</a:t>
            </a:r>
          </a:p>
          <a:p>
            <a:pPr>
              <a:buNone/>
            </a:pPr>
            <a:r>
              <a:rPr lang="hr-HR" dirty="0" smtClean="0"/>
              <a:t>- ako učenici ne prate veći broj vaših uputa, procjenite kako </a:t>
            </a:r>
          </a:p>
          <a:p>
            <a:pPr>
              <a:buNone/>
            </a:pPr>
            <a:r>
              <a:rPr lang="hr-HR" dirty="0" smtClean="0"/>
              <a:t>   koristite motrenje i čekanje, možda ne koristite ovu vještinu  </a:t>
            </a:r>
          </a:p>
          <a:p>
            <a:pPr>
              <a:buNone/>
            </a:pPr>
            <a:r>
              <a:rPr lang="hr-HR" dirty="0" smtClean="0"/>
              <a:t>   efikasno.</a:t>
            </a:r>
          </a:p>
          <a:p>
            <a:pPr>
              <a:buNone/>
            </a:pPr>
            <a:r>
              <a:rPr lang="hr-HR" dirty="0" smtClean="0"/>
              <a:t>- možda vam se čini da je vrijeme koje provedete čekajući </a:t>
            </a:r>
          </a:p>
          <a:p>
            <a:pPr>
              <a:buNone/>
            </a:pPr>
            <a:r>
              <a:rPr lang="hr-HR" dirty="0" smtClean="0"/>
              <a:t>   predugo.</a:t>
            </a:r>
          </a:p>
          <a:p>
            <a:pPr>
              <a:buNone/>
            </a:pPr>
            <a:r>
              <a:rPr lang="hr-HR" dirty="0" smtClean="0"/>
              <a:t>- nemojte previše brinuti da je vrijeme provedeno čekajući gubitak</a:t>
            </a:r>
          </a:p>
          <a:p>
            <a:pPr>
              <a:buNone/>
            </a:pPr>
            <a:r>
              <a:rPr lang="hr-HR" dirty="0" smtClean="0"/>
              <a:t>   vremena.</a:t>
            </a:r>
          </a:p>
          <a:p>
            <a:pPr>
              <a:buNone/>
            </a:pPr>
            <a:r>
              <a:rPr lang="hr-HR" dirty="0" smtClean="0"/>
              <a:t>- ako učenici ne prate vaše upute zato što ne koristite ovu </a:t>
            </a:r>
          </a:p>
          <a:p>
            <a:pPr>
              <a:buNone/>
            </a:pPr>
            <a:r>
              <a:rPr lang="hr-HR" dirty="0" smtClean="0"/>
              <a:t>  strategiju, tada svejedno gubite vrijeme.</a:t>
            </a:r>
          </a:p>
          <a:p>
            <a:pPr>
              <a:buNone/>
            </a:pPr>
            <a:r>
              <a:rPr lang="hr-HR" dirty="0" smtClean="0"/>
              <a:t>- ako ne čekate i ne motrite vjerojatnije je da učenici neće napraviti </a:t>
            </a:r>
          </a:p>
          <a:p>
            <a:pPr>
              <a:buNone/>
            </a:pPr>
            <a:r>
              <a:rPr lang="hr-HR" dirty="0" smtClean="0"/>
              <a:t>  što ste im rekli</a:t>
            </a:r>
          </a:p>
          <a:p>
            <a:pPr>
              <a:buNone/>
            </a:pPr>
            <a:r>
              <a:rPr lang="hr-HR" dirty="0" smtClean="0"/>
              <a:t>- nemojte vrijeme čekanja i motrenja popunjavati sa  nepotrebnim </a:t>
            </a:r>
          </a:p>
          <a:p>
            <a:pPr>
              <a:buNone/>
            </a:pPr>
            <a:r>
              <a:rPr lang="hr-HR" dirty="0" smtClean="0"/>
              <a:t>  dijalogom, navika koja se lako razvije.</a:t>
            </a:r>
          </a:p>
          <a:p>
            <a:pPr>
              <a:buNone/>
            </a:pPr>
            <a:r>
              <a:rPr lang="hr-HR" dirty="0" smtClean="0"/>
              <a:t>- unaprijed razmislite o strategijama za učenike koji ne reagiraju na </a:t>
            </a:r>
          </a:p>
          <a:p>
            <a:pPr>
              <a:buNone/>
            </a:pPr>
            <a:r>
              <a:rPr lang="hr-HR" dirty="0" smtClean="0"/>
              <a:t>  čekanje i motrenje. Npr. verbalna uputa ili poticaj.</a:t>
            </a:r>
          </a:p>
          <a:p>
            <a:pPr>
              <a:buNone/>
            </a:pPr>
            <a:r>
              <a:rPr lang="hr-HR" dirty="0" smtClean="0"/>
              <a:t> </a:t>
            </a:r>
          </a:p>
          <a:p>
            <a:endParaRPr lang="hr-HR" dirty="0" smtClean="0"/>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12</a:t>
            </a:fld>
            <a:endParaRPr lang="hr-H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lnSpcReduction="10000"/>
          </a:bodyPr>
          <a:lstStyle/>
          <a:p>
            <a:pPr>
              <a:buNone/>
            </a:pPr>
            <a:r>
              <a:rPr lang="hr-HR" b="1" dirty="0" smtClean="0"/>
              <a:t>Kako čekati i motriti?</a:t>
            </a:r>
          </a:p>
          <a:p>
            <a:pPr>
              <a:buNone/>
            </a:pPr>
            <a:r>
              <a:rPr lang="hr-HR" dirty="0" smtClean="0"/>
              <a:t>1. Nakon što ste dali uputu, pauzirajte, ne govorite i gledajte učenike, motrite učenike 5-10 sekundi kako bi zadržali njihovu pozornost.</a:t>
            </a:r>
          </a:p>
          <a:p>
            <a:pPr>
              <a:buNone/>
            </a:pPr>
            <a:r>
              <a:rPr lang="hr-HR" dirty="0" smtClean="0"/>
              <a:t>2. Kada ste dobili njihovu pozornost, nastavite sa razgovorom ili ih uputite na rad.</a:t>
            </a:r>
          </a:p>
          <a:p>
            <a:pPr>
              <a:buNone/>
            </a:pPr>
            <a:r>
              <a:rPr lang="hr-HR" dirty="0" smtClean="0"/>
              <a:t>3. Iskoristite ovo vrijeme za vježbanje tihog rada. Koristite asertivan govor tijela-stojte mirno ispred razreda, motrite učenike. Potaknite učenike da zadrže tihi fokus dok počinju raditi.</a:t>
            </a:r>
          </a:p>
          <a:p>
            <a:pPr>
              <a:buNone/>
            </a:pPr>
            <a:r>
              <a:rPr lang="hr-HR" dirty="0" smtClean="0"/>
              <a:t>4. Iskoristite ovo kratko vrijeme da se pripremite za sljedeće etape ili da se smirite ako je potrebno.</a:t>
            </a:r>
          </a:p>
          <a:p>
            <a:pPr>
              <a:buNone/>
            </a:pPr>
            <a:r>
              <a:rPr lang="hr-HR" dirty="0" smtClean="0"/>
              <a:t>5. Motrite učenike, iskoristite opisno poticanje ili preusmjeravanje na učenje ako je potrebno.</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13</a:t>
            </a:fld>
            <a:endParaRPr lang="hr-H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561228"/>
          </a:xfrm>
        </p:spPr>
        <p:txBody>
          <a:bodyPr>
            <a:normAutofit/>
          </a:bodyPr>
          <a:lstStyle/>
          <a:p>
            <a:r>
              <a:rPr lang="hr-HR" sz="3200" dirty="0" smtClean="0"/>
              <a:t>Vještina 4  Isticanje i paralelno davanje priznanja</a:t>
            </a:r>
            <a:endParaRPr lang="hr-HR" sz="3200" dirty="0"/>
          </a:p>
        </p:txBody>
      </p:sp>
      <p:sp>
        <p:nvSpPr>
          <p:cNvPr id="3" name="Content Placeholder 2"/>
          <p:cNvSpPr>
            <a:spLocks noGrp="1"/>
          </p:cNvSpPr>
          <p:nvPr>
            <p:ph idx="1"/>
          </p:nvPr>
        </p:nvSpPr>
        <p:spPr>
          <a:xfrm>
            <a:off x="428596" y="1571612"/>
            <a:ext cx="8229600" cy="4857784"/>
          </a:xfrm>
        </p:spPr>
        <p:txBody>
          <a:bodyPr>
            <a:normAutofit lnSpcReduction="10000"/>
          </a:bodyPr>
          <a:lstStyle/>
          <a:p>
            <a:pPr>
              <a:buNone/>
            </a:pPr>
            <a:r>
              <a:rPr lang="hr-HR" b="1" dirty="0" smtClean="0"/>
              <a:t>Zašto je učinkovita vještina?</a:t>
            </a:r>
          </a:p>
          <a:p>
            <a:pPr>
              <a:buNone/>
            </a:pPr>
            <a:r>
              <a:rPr lang="hr-HR" dirty="0" smtClean="0"/>
              <a:t>- Potiče ostale učenike da kopiraju ponašanje koje je istaknuto.</a:t>
            </a:r>
          </a:p>
          <a:p>
            <a:pPr>
              <a:buNone/>
            </a:pPr>
            <a:r>
              <a:rPr lang="hr-HR" dirty="0" smtClean="0"/>
              <a:t>- Alternativa je preusmjeravanju, pomaže da izbjegavamo opominjanje.</a:t>
            </a:r>
          </a:p>
          <a:p>
            <a:pPr>
              <a:buNone/>
            </a:pPr>
            <a:r>
              <a:rPr lang="hr-HR" dirty="0" smtClean="0"/>
              <a:t>- doprinosi poticanju pozitivne razredne atmosfere.</a:t>
            </a:r>
          </a:p>
          <a:p>
            <a:pPr>
              <a:buNone/>
            </a:pPr>
            <a:endParaRPr lang="hr-HR" dirty="0" smtClean="0"/>
          </a:p>
          <a:p>
            <a:pPr>
              <a:buFont typeface="Wingdings" pitchFamily="2" charset="2"/>
              <a:buChar char="Ø"/>
            </a:pPr>
            <a:r>
              <a:rPr lang="hr-HR" dirty="0" smtClean="0"/>
              <a:t>Preporuke:</a:t>
            </a:r>
          </a:p>
          <a:p>
            <a:pPr>
              <a:buNone/>
            </a:pPr>
            <a:r>
              <a:rPr lang="hr-HR" dirty="0" smtClean="0"/>
              <a:t> -obratite pozornost na ton svog glasa</a:t>
            </a:r>
          </a:p>
          <a:p>
            <a:pPr>
              <a:buNone/>
            </a:pPr>
            <a:r>
              <a:rPr lang="hr-HR" dirty="0" smtClean="0"/>
              <a:t>- istaknite učenike ili grupu učenika koji izvršavaju zadatak</a:t>
            </a:r>
          </a:p>
          <a:p>
            <a:endParaRPr lang="hr-HR" dirty="0" smtClean="0"/>
          </a:p>
          <a:p>
            <a:pPr>
              <a:buNone/>
            </a:pPr>
            <a:endParaRPr lang="hr-HR" dirty="0"/>
          </a:p>
        </p:txBody>
      </p:sp>
      <p:sp>
        <p:nvSpPr>
          <p:cNvPr id="4" name="Rectangle 3"/>
          <p:cNvSpPr/>
          <p:nvPr/>
        </p:nvSpPr>
        <p:spPr>
          <a:xfrm>
            <a:off x="428596" y="857232"/>
            <a:ext cx="7929618" cy="57150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2000" b="1" dirty="0" smtClean="0">
                <a:solidFill>
                  <a:schemeClr val="tx1"/>
                </a:solidFill>
              </a:rPr>
              <a:t>Uočiti i istaknuti prihvatljivo ponašanje s namjerom da ohrabrimo ostale učenike da ga oponašaju.</a:t>
            </a:r>
          </a:p>
        </p:txBody>
      </p:sp>
      <p:sp>
        <p:nvSpPr>
          <p:cNvPr id="5" name="Slide Number Placeholder 4"/>
          <p:cNvSpPr>
            <a:spLocks noGrp="1"/>
          </p:cNvSpPr>
          <p:nvPr>
            <p:ph type="sldNum" sz="quarter" idx="12"/>
          </p:nvPr>
        </p:nvSpPr>
        <p:spPr/>
        <p:txBody>
          <a:bodyPr/>
          <a:lstStyle/>
          <a:p>
            <a:fld id="{C4F925E9-C0A4-4D8C-834B-4DD06BA238F1}" type="slidenum">
              <a:rPr lang="hr-HR" smtClean="0"/>
              <a:pPr/>
              <a:t>14</a:t>
            </a:fld>
            <a:endParaRPr lang="hr-H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85000" lnSpcReduction="10000"/>
          </a:bodyPr>
          <a:lstStyle/>
          <a:p>
            <a:pPr>
              <a:buNone/>
            </a:pPr>
            <a:r>
              <a:rPr lang="hr-HR" b="1" dirty="0" smtClean="0"/>
              <a:t>Kako koristiti paralelno priznanje?</a:t>
            </a:r>
          </a:p>
          <a:p>
            <a:pPr marL="514350" indent="-514350">
              <a:buNone/>
            </a:pPr>
            <a:endParaRPr lang="hr-HR" dirty="0" smtClean="0"/>
          </a:p>
          <a:p>
            <a:pPr marL="514350" indent="-514350">
              <a:buNone/>
            </a:pPr>
            <a:r>
              <a:rPr lang="hr-HR" dirty="0" smtClean="0"/>
              <a:t>1.     Motrite učenike često. Kada učenik ne radi, istaknite nekog učenika u blizini koji radi.</a:t>
            </a:r>
          </a:p>
          <a:p>
            <a:pPr marL="514350" indent="-514350">
              <a:buNone/>
            </a:pPr>
            <a:r>
              <a:rPr lang="hr-HR" dirty="0" smtClean="0"/>
              <a:t>2.    Istaknite učenika ili grupu opisnim poticanjem dovoljno glasno da ostali čuju. (npr. ako Marko ne piše sastavak, a Ivan pokraj kojeg sjedi piše, tada kažite: “Vidim da Ivan marljivo piše sastavak”. Ovo je poticaj Marku i ostalima koji ne rade.</a:t>
            </a:r>
          </a:p>
          <a:p>
            <a:pPr marL="514350" indent="-514350">
              <a:buNone/>
            </a:pPr>
            <a:r>
              <a:rPr lang="hr-HR" dirty="0" smtClean="0"/>
              <a:t> 3.    Kada učenik koji nije radio započne sa radom dajte mu priznanje “nižeg stupnja”.</a:t>
            </a:r>
          </a:p>
          <a:p>
            <a:pPr marL="514350" indent="-514350">
              <a:buNone/>
            </a:pPr>
            <a:endParaRPr lang="hr-HR" dirty="0" smtClean="0"/>
          </a:p>
          <a:p>
            <a:pPr marL="514350" indent="-514350">
              <a:buNone/>
            </a:pPr>
            <a:r>
              <a:rPr lang="hr-HR" dirty="0" smtClean="0"/>
              <a:t>       Primjeri priznanja nižeg stupnja: verbalni i neverbalni</a:t>
            </a:r>
          </a:p>
          <a:p>
            <a:pPr marL="514350" indent="-514350">
              <a:buNone/>
            </a:pPr>
            <a:r>
              <a:rPr lang="hr-HR" dirty="0" smtClean="0"/>
              <a:t>       Verbalno priznanje nižeg stupnja je verbalna pohvala izgovorena tišim glasom u blizini učenika</a:t>
            </a:r>
          </a:p>
          <a:p>
            <a:pPr marL="514350" indent="-514350">
              <a:buNone/>
            </a:pPr>
            <a:r>
              <a:rPr lang="hr-HR" dirty="0" smtClean="0"/>
              <a:t>            - opisno poticanje:”Marko , vidim da pišeš sastavak.”</a:t>
            </a:r>
          </a:p>
          <a:p>
            <a:pPr marL="514350" indent="-514350">
              <a:buNone/>
            </a:pPr>
            <a:r>
              <a:rPr lang="hr-HR" dirty="0" smtClean="0"/>
              <a:t>             - pohvala :” Lijepo radiš.”</a:t>
            </a:r>
          </a:p>
          <a:p>
            <a:pPr marL="514350" indent="-514350">
              <a:buNone/>
            </a:pP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15</a:t>
            </a:fld>
            <a:endParaRPr lang="hr-H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lstStyle/>
          <a:p>
            <a:pPr>
              <a:buNone/>
            </a:pPr>
            <a:r>
              <a:rPr lang="hr-HR" dirty="0" smtClean="0"/>
              <a:t>Neverbalno priznanje nižeg stupnja uključuje govor </a:t>
            </a:r>
          </a:p>
          <a:p>
            <a:pPr>
              <a:buNone/>
            </a:pPr>
            <a:r>
              <a:rPr lang="hr-HR" dirty="0" smtClean="0"/>
              <a:t> tijela, kao:</a:t>
            </a:r>
          </a:p>
          <a:p>
            <a:pPr>
              <a:buNone/>
            </a:pPr>
            <a:r>
              <a:rPr lang="hr-HR" dirty="0" smtClean="0"/>
              <a:t>     - osmijeh</a:t>
            </a:r>
          </a:p>
          <a:p>
            <a:pPr>
              <a:buNone/>
            </a:pPr>
            <a:r>
              <a:rPr lang="hr-HR" dirty="0" smtClean="0"/>
              <a:t>     - diranje učenikovih knjiga i pribora</a:t>
            </a:r>
          </a:p>
          <a:p>
            <a:pPr>
              <a:buNone/>
            </a:pPr>
            <a:r>
              <a:rPr lang="hr-HR" dirty="0" smtClean="0"/>
              <a:t>     - blizina </a:t>
            </a:r>
          </a:p>
          <a:p>
            <a:pPr>
              <a:buNone/>
            </a:pPr>
            <a:endParaRPr lang="hr-HR" dirty="0" smtClean="0"/>
          </a:p>
          <a:p>
            <a:pPr>
              <a:buNone/>
            </a:pPr>
            <a:r>
              <a:rPr lang="hr-HR" dirty="0" smtClean="0"/>
              <a:t>    Kada se krećete razredom dirajte stvari samo onih učenika koji su na zadatku. Ne dirajte knjige ni stolove učenika koji ne rade. Kada učenici koji ne rade počnu raditi, polako se vratite do njih i dodirnite njihove knjige ili stol.</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16</a:t>
            </a:fld>
            <a:endParaRPr lang="hr-H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2"/>
            <a:ext cx="8229600" cy="704104"/>
          </a:xfrm>
        </p:spPr>
        <p:txBody>
          <a:bodyPr>
            <a:normAutofit/>
          </a:bodyPr>
          <a:lstStyle/>
          <a:p>
            <a:r>
              <a:rPr lang="hr-HR" sz="3200" dirty="0" smtClean="0"/>
              <a:t>Vještina 5       Poticanje govorom tijela</a:t>
            </a:r>
            <a:endParaRPr lang="hr-HR" sz="3200" dirty="0"/>
          </a:p>
        </p:txBody>
      </p:sp>
      <p:sp>
        <p:nvSpPr>
          <p:cNvPr id="3" name="Content Placeholder 2"/>
          <p:cNvSpPr>
            <a:spLocks noGrp="1"/>
          </p:cNvSpPr>
          <p:nvPr>
            <p:ph idx="1"/>
          </p:nvPr>
        </p:nvSpPr>
        <p:spPr/>
        <p:txBody>
          <a:bodyPr>
            <a:normAutofit fontScale="92500" lnSpcReduction="10000"/>
          </a:bodyPr>
          <a:lstStyle/>
          <a:p>
            <a:pPr>
              <a:buNone/>
            </a:pPr>
            <a:r>
              <a:rPr lang="hr-HR" b="1" dirty="0" smtClean="0"/>
              <a:t>Zašto je poticanje govorom tijela učinkovita vještina?</a:t>
            </a:r>
          </a:p>
          <a:p>
            <a:pPr>
              <a:buNone/>
            </a:pPr>
            <a:r>
              <a:rPr lang="hr-HR" dirty="0" smtClean="0"/>
              <a:t>- Ne oduzima vrijeme.</a:t>
            </a:r>
          </a:p>
          <a:p>
            <a:pPr>
              <a:buNone/>
            </a:pPr>
            <a:r>
              <a:rPr lang="hr-HR" dirty="0" smtClean="0"/>
              <a:t>- Potiče pozitivnu radnu atmosferu.</a:t>
            </a:r>
          </a:p>
          <a:p>
            <a:pPr>
              <a:buNone/>
            </a:pPr>
            <a:r>
              <a:rPr lang="hr-HR" dirty="0" smtClean="0"/>
              <a:t>- Govor tijela je dio komunikacije i učvršćuje odnose.</a:t>
            </a:r>
          </a:p>
          <a:p>
            <a:pPr>
              <a:buNone/>
            </a:pPr>
            <a:r>
              <a:rPr lang="hr-HR" dirty="0" smtClean="0"/>
              <a:t>- Potiče učenike na rad kada se svjesno koristi.</a:t>
            </a:r>
          </a:p>
          <a:p>
            <a:pPr>
              <a:buNone/>
            </a:pPr>
            <a:endParaRPr lang="hr-HR" dirty="0" smtClean="0"/>
          </a:p>
          <a:p>
            <a:pPr>
              <a:buFont typeface="Wingdings" pitchFamily="2" charset="2"/>
              <a:buChar char="Ø"/>
            </a:pPr>
            <a:r>
              <a:rPr lang="hr-HR" dirty="0" smtClean="0"/>
              <a:t>Preporuka: </a:t>
            </a:r>
          </a:p>
          <a:p>
            <a:pPr>
              <a:buNone/>
            </a:pPr>
            <a:r>
              <a:rPr lang="hr-HR" dirty="0" smtClean="0"/>
              <a:t>Kada se učitelj kreće učionicom i neverbalno komunicira sa</a:t>
            </a:r>
          </a:p>
          <a:p>
            <a:pPr>
              <a:buNone/>
            </a:pPr>
            <a:r>
              <a:rPr lang="hr-HR" dirty="0" smtClean="0"/>
              <a:t>učenicima, kontrola se povećava i smanjuje se mogućnost za </a:t>
            </a:r>
          </a:p>
          <a:p>
            <a:pPr>
              <a:buNone/>
            </a:pPr>
            <a:r>
              <a:rPr lang="hr-HR" dirty="0" smtClean="0"/>
              <a:t>epizodama neprihvatljivog ponašanja.</a:t>
            </a:r>
            <a:endParaRPr lang="hr-HR" dirty="0"/>
          </a:p>
        </p:txBody>
      </p:sp>
      <p:sp>
        <p:nvSpPr>
          <p:cNvPr id="4" name="Rectangle 3"/>
          <p:cNvSpPr/>
          <p:nvPr/>
        </p:nvSpPr>
        <p:spPr>
          <a:xfrm>
            <a:off x="428596" y="928670"/>
            <a:ext cx="821537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hr-HR" sz="2000" b="1" dirty="0" smtClean="0">
                <a:solidFill>
                  <a:schemeClr val="tx1"/>
                </a:solidFill>
              </a:rPr>
              <a:t>Svjesno korištenje fizičke blizine, govora tijela i izraza lica za ohrabrivanje učenika da izvršavaju zadatke.</a:t>
            </a:r>
          </a:p>
        </p:txBody>
      </p:sp>
      <p:sp>
        <p:nvSpPr>
          <p:cNvPr id="5" name="Slide Number Placeholder 4"/>
          <p:cNvSpPr>
            <a:spLocks noGrp="1"/>
          </p:cNvSpPr>
          <p:nvPr>
            <p:ph type="sldNum" sz="quarter" idx="12"/>
          </p:nvPr>
        </p:nvSpPr>
        <p:spPr/>
        <p:txBody>
          <a:bodyPr/>
          <a:lstStyle/>
          <a:p>
            <a:fld id="{C4F925E9-C0A4-4D8C-834B-4DD06BA238F1}" type="slidenum">
              <a:rPr lang="hr-HR" smtClean="0"/>
              <a:pPr/>
              <a:t>17</a:t>
            </a:fld>
            <a:endParaRPr lang="hr-H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92500" lnSpcReduction="10000"/>
          </a:bodyPr>
          <a:lstStyle/>
          <a:p>
            <a:pPr>
              <a:buNone/>
            </a:pPr>
            <a:r>
              <a:rPr lang="hr-HR" dirty="0" smtClean="0"/>
              <a:t>Kako koristiti poticanje govorom tijela?</a:t>
            </a:r>
          </a:p>
          <a:p>
            <a:pPr>
              <a:buNone/>
            </a:pPr>
            <a:r>
              <a:rPr lang="hr-HR" dirty="0" smtClean="0"/>
              <a:t>1. Dajte učenicima zadatak. Istovremeno se krećite učionicom i neverbalno signalizirajte da moraju raditi na zadatku. Prođite kraj svih učenika.</a:t>
            </a:r>
          </a:p>
          <a:p>
            <a:pPr>
              <a:buNone/>
            </a:pPr>
            <a:r>
              <a:rPr lang="hr-HR" dirty="0" smtClean="0"/>
              <a:t>2. Taknite stvari učenika koji rade. Ovo vas tjera da cirkulirate cijelom učionicom.</a:t>
            </a:r>
          </a:p>
          <a:p>
            <a:pPr>
              <a:buNone/>
            </a:pPr>
            <a:r>
              <a:rPr lang="hr-HR" dirty="0" smtClean="0"/>
              <a:t> 3. Pauzirajte nakon što ste sve obišli, razgovor svedite na minimum. Ako neki učenik ne radi, lagano krenite prema njemu. Ovo je tihi poticaj za njega da počne raditi.</a:t>
            </a:r>
          </a:p>
          <a:p>
            <a:pPr>
              <a:buNone/>
            </a:pPr>
            <a:r>
              <a:rPr lang="hr-HR" dirty="0" smtClean="0"/>
              <a:t>4. Osmijehnite se </a:t>
            </a:r>
            <a:r>
              <a:rPr lang="hr-HR" smtClean="0"/>
              <a:t>i uspostvite kontak očima s učenicima koji </a:t>
            </a:r>
            <a:r>
              <a:rPr lang="hr-HR" dirty="0" smtClean="0"/>
              <a:t>se trude i marljivo rade. Ovo su moćni, pozitivni signali koji pomažu učenicima da se osjećaju primijećenim i cijenjenim.</a:t>
            </a:r>
          </a:p>
          <a:p>
            <a:pPr>
              <a:buNone/>
            </a:pPr>
            <a:r>
              <a:rPr lang="hr-HR" dirty="0" smtClean="0"/>
              <a:t>5. Diskretno klimnite glavom, signaliziraje prstima kada je primjereno kako bi pohvaliti poželjna ponašanja.</a:t>
            </a:r>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18</a:t>
            </a:fld>
            <a:endParaRPr lang="hr-H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229600" cy="5753120"/>
          </a:xfrm>
        </p:spPr>
        <p:txBody>
          <a:bodyPr>
            <a:normAutofit fontScale="92500" lnSpcReduction="20000"/>
          </a:bodyPr>
          <a:lstStyle/>
          <a:p>
            <a:pPr>
              <a:buNone/>
            </a:pPr>
            <a:endParaRPr lang="hr-HR" dirty="0" smtClean="0"/>
          </a:p>
          <a:p>
            <a:pPr>
              <a:buNone/>
            </a:pPr>
            <a:r>
              <a:rPr lang="hr-HR" dirty="0" smtClean="0"/>
              <a:t>Izbjegavajte sljedeće:</a:t>
            </a:r>
          </a:p>
          <a:p>
            <a:pPr>
              <a:buNone/>
            </a:pPr>
            <a:r>
              <a:rPr lang="hr-HR" dirty="0" smtClean="0"/>
              <a:t>-  Stajati preblizu učeniku. Učenik se može osjećati ugroženo i to može poticati neprijateljstvo.Bolje  je potaknuti / ispraviti pauzirati i otići te promotriti.</a:t>
            </a:r>
          </a:p>
          <a:p>
            <a:pPr>
              <a:buNone/>
            </a:pPr>
            <a:r>
              <a:rPr lang="hr-HR" dirty="0" smtClean="0"/>
              <a:t>-  Prebrzo se kretati prema učeniku. Ovo može ukazivati na svađu (fizički obračun) ili svadljiv odgovor.</a:t>
            </a:r>
          </a:p>
          <a:p>
            <a:pPr>
              <a:buNone/>
            </a:pPr>
            <a:r>
              <a:rPr lang="hr-HR" dirty="0" smtClean="0"/>
              <a:t>- Zadržavati kontakt očima, može se pretvoriti u buljenje.</a:t>
            </a:r>
          </a:p>
          <a:p>
            <a:pPr>
              <a:buNone/>
            </a:pPr>
            <a:r>
              <a:rPr lang="hr-HR" dirty="0" smtClean="0"/>
              <a:t>- Pokazivanje živciranja i iritacije tapkanjem nogom, </a:t>
            </a:r>
          </a:p>
          <a:p>
            <a:pPr>
              <a:buNone/>
            </a:pPr>
            <a:r>
              <a:rPr lang="hr-HR" dirty="0" smtClean="0"/>
              <a:t>   pučenjem usana, križanjem ruku ili mrštenjem.</a:t>
            </a:r>
          </a:p>
          <a:p>
            <a:pPr>
              <a:buNone/>
            </a:pPr>
            <a:r>
              <a:rPr lang="hr-HR" dirty="0" smtClean="0"/>
              <a:t>   Ako vas nešto iritira, nastupite sljedeće:</a:t>
            </a:r>
          </a:p>
          <a:p>
            <a:pPr>
              <a:buNone/>
            </a:pPr>
            <a:r>
              <a:rPr lang="hr-HR" dirty="0" smtClean="0"/>
              <a:t>- referirajete se na razredno pravilo</a:t>
            </a:r>
          </a:p>
          <a:p>
            <a:pPr>
              <a:buNone/>
            </a:pPr>
            <a:r>
              <a:rPr lang="hr-HR" dirty="0" smtClean="0"/>
              <a:t>- preusmjerite ponašanje </a:t>
            </a:r>
          </a:p>
          <a:p>
            <a:pPr>
              <a:buNone/>
            </a:pPr>
            <a:r>
              <a:rPr lang="hr-HR" dirty="0" smtClean="0"/>
              <a:t>- opišite ponašanje koje vas iritira koristeći se s minimalno riječi i neutralnim tonom glasa dajući preusmjerenje.</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19</a:t>
            </a:fld>
            <a:endParaRPr lang="hr-H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Sadržaj</a:t>
            </a:r>
            <a:endParaRPr lang="hr-HR" dirty="0"/>
          </a:p>
        </p:txBody>
      </p:sp>
      <p:sp>
        <p:nvSpPr>
          <p:cNvPr id="3" name="Content Placeholder 2"/>
          <p:cNvSpPr>
            <a:spLocks noGrp="1"/>
          </p:cNvSpPr>
          <p:nvPr>
            <p:ph idx="1"/>
          </p:nvPr>
        </p:nvSpPr>
        <p:spPr/>
        <p:txBody>
          <a:bodyPr>
            <a:normAutofit fontScale="92500" lnSpcReduction="20000"/>
          </a:bodyPr>
          <a:lstStyle/>
          <a:p>
            <a:r>
              <a:rPr lang="hr-HR" dirty="0" smtClean="0"/>
              <a:t> Osnovne vještine</a:t>
            </a:r>
          </a:p>
          <a:p>
            <a:r>
              <a:rPr lang="hr-HR" dirty="0" smtClean="0"/>
              <a:t>Uspostavljanja  očekivanja</a:t>
            </a:r>
          </a:p>
          <a:p>
            <a:r>
              <a:rPr lang="hr-HR" dirty="0" smtClean="0"/>
              <a:t>Davanje uputa</a:t>
            </a:r>
          </a:p>
          <a:p>
            <a:r>
              <a:rPr lang="hr-HR" dirty="0" smtClean="0"/>
              <a:t>Čekanje i motrenje</a:t>
            </a:r>
          </a:p>
          <a:p>
            <a:r>
              <a:rPr lang="hr-HR" dirty="0" smtClean="0"/>
              <a:t>Isticanje i paralelno davanje priznanja (poticaja)</a:t>
            </a:r>
          </a:p>
          <a:p>
            <a:r>
              <a:rPr lang="hr-HR" dirty="0" smtClean="0"/>
              <a:t>Poticanje govorom tijela</a:t>
            </a:r>
          </a:p>
          <a:p>
            <a:r>
              <a:rPr lang="hr-HR" dirty="0" smtClean="0"/>
              <a:t>Opisno poticanje</a:t>
            </a:r>
          </a:p>
          <a:p>
            <a:r>
              <a:rPr lang="hr-HR" dirty="0" smtClean="0"/>
              <a:t>Selektivno pristupanje</a:t>
            </a:r>
          </a:p>
          <a:p>
            <a:r>
              <a:rPr lang="hr-HR" dirty="0" smtClean="0"/>
              <a:t>Preusmjeravanje na učenje</a:t>
            </a:r>
          </a:p>
          <a:p>
            <a:r>
              <a:rPr lang="hr-HR" dirty="0" smtClean="0"/>
              <a:t>Davanje izbora</a:t>
            </a:r>
          </a:p>
          <a:p>
            <a:r>
              <a:rPr lang="hr-HR" dirty="0" smtClean="0"/>
              <a:t>Provođenje </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a:t>
            </a:fld>
            <a:endParaRPr lang="hr-H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571504"/>
          </a:xfrm>
        </p:spPr>
        <p:txBody>
          <a:bodyPr>
            <a:normAutofit/>
          </a:bodyPr>
          <a:lstStyle/>
          <a:p>
            <a:r>
              <a:rPr lang="hr-HR" sz="3200" dirty="0" smtClean="0"/>
              <a:t>Vještina 6    Opisno poticanje</a:t>
            </a:r>
            <a:endParaRPr lang="hr-HR" sz="3200" dirty="0"/>
          </a:p>
        </p:txBody>
      </p:sp>
      <p:sp>
        <p:nvSpPr>
          <p:cNvPr id="3" name="Content Placeholder 2"/>
          <p:cNvSpPr>
            <a:spLocks noGrp="1"/>
          </p:cNvSpPr>
          <p:nvPr>
            <p:ph idx="1"/>
          </p:nvPr>
        </p:nvSpPr>
        <p:spPr>
          <a:xfrm>
            <a:off x="500034" y="1857364"/>
            <a:ext cx="8229600" cy="4572032"/>
          </a:xfrm>
        </p:spPr>
        <p:txBody>
          <a:bodyPr>
            <a:normAutofit fontScale="77500" lnSpcReduction="20000"/>
          </a:bodyPr>
          <a:lstStyle/>
          <a:p>
            <a:pPr>
              <a:buNone/>
            </a:pPr>
            <a:r>
              <a:rPr lang="hr-HR" b="1" dirty="0" smtClean="0"/>
              <a:t>Zašto je opisno poticanje učinkovita vještina?</a:t>
            </a:r>
          </a:p>
          <a:p>
            <a:pPr>
              <a:buFont typeface="Arial" pitchFamily="34" charset="0"/>
              <a:buChar char="•"/>
            </a:pPr>
            <a:r>
              <a:rPr lang="hr-HR" dirty="0" smtClean="0"/>
              <a:t>- opisuje ponašanje koje učenicima omogućuje učenje</a:t>
            </a:r>
          </a:p>
          <a:p>
            <a:pPr>
              <a:buFont typeface="Arial" pitchFamily="34" charset="0"/>
              <a:buChar char="•"/>
            </a:pPr>
            <a:r>
              <a:rPr lang="hr-HR" dirty="0" smtClean="0"/>
              <a:t>- učvršćuje razredna pravila</a:t>
            </a:r>
          </a:p>
          <a:p>
            <a:pPr>
              <a:buFont typeface="Arial" pitchFamily="34" charset="0"/>
              <a:buChar char="•"/>
            </a:pPr>
            <a:r>
              <a:rPr lang="hr-HR" dirty="0" smtClean="0"/>
              <a:t>- promovira pozitivnu, poticajnu razrednu atmosferu</a:t>
            </a:r>
          </a:p>
          <a:p>
            <a:pPr>
              <a:buFont typeface="Arial" pitchFamily="34" charset="0"/>
              <a:buChar char="•"/>
            </a:pPr>
            <a:r>
              <a:rPr lang="hr-HR" dirty="0" smtClean="0"/>
              <a:t>- fokusira se na snagu i osnažuje samopoštovanje</a:t>
            </a:r>
          </a:p>
          <a:p>
            <a:pPr>
              <a:buFont typeface="Arial" pitchFamily="34" charset="0"/>
              <a:buChar char="•"/>
            </a:pPr>
            <a:r>
              <a:rPr lang="hr-HR" dirty="0" smtClean="0"/>
              <a:t>- učenici su hrabriji kod rješavanja težih zadataka, vježbanju samokontrole</a:t>
            </a:r>
          </a:p>
          <a:p>
            <a:pPr>
              <a:buFont typeface="Arial" pitchFamily="34" charset="0"/>
              <a:buChar char="•"/>
            </a:pPr>
            <a:r>
              <a:rPr lang="hr-HR" dirty="0" smtClean="0"/>
              <a:t>- govori učenicima o njihovim kompenetcijama</a:t>
            </a:r>
          </a:p>
          <a:p>
            <a:pPr>
              <a:buFont typeface="Arial" pitchFamily="34" charset="0"/>
              <a:buChar char="•"/>
            </a:pPr>
            <a:r>
              <a:rPr lang="hr-HR" dirty="0" smtClean="0"/>
              <a:t>- usmjereno je na strategije koje su korisne za rješavanje problema</a:t>
            </a:r>
          </a:p>
          <a:p>
            <a:pPr>
              <a:buFont typeface="Arial" pitchFamily="34" charset="0"/>
              <a:buChar char="•"/>
            </a:pPr>
            <a:r>
              <a:rPr lang="hr-HR" dirty="0" smtClean="0"/>
              <a:t>-učvršćuje vašu vezu sa učenicima</a:t>
            </a:r>
          </a:p>
          <a:p>
            <a:pPr>
              <a:buNone/>
            </a:pPr>
            <a:endParaRPr lang="hr-HR" dirty="0" smtClean="0"/>
          </a:p>
          <a:p>
            <a:pPr>
              <a:buFont typeface="Wingdings" pitchFamily="2" charset="2"/>
              <a:buChar char="Ø"/>
            </a:pPr>
            <a:r>
              <a:rPr lang="hr-HR" dirty="0" smtClean="0"/>
              <a:t>Preporuka: Ova vještina se čini puno jednostavnija za korištenje nego što jest.</a:t>
            </a:r>
          </a:p>
          <a:p>
            <a:pPr>
              <a:buNone/>
            </a:pPr>
            <a:r>
              <a:rPr lang="hr-HR" dirty="0" smtClean="0"/>
              <a:t>     Posebnu pozornost posvetite kada ju koristite i na ton glasa koji koristite. </a:t>
            </a:r>
          </a:p>
          <a:p>
            <a:endParaRPr lang="hr-HR" dirty="0"/>
          </a:p>
        </p:txBody>
      </p:sp>
      <p:sp>
        <p:nvSpPr>
          <p:cNvPr id="4" name="Rectangle 3"/>
          <p:cNvSpPr/>
          <p:nvPr/>
        </p:nvSpPr>
        <p:spPr>
          <a:xfrm>
            <a:off x="428596" y="928670"/>
            <a:ext cx="8215370" cy="78581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b="1" dirty="0" smtClean="0">
                <a:solidFill>
                  <a:schemeClr val="tx1"/>
                </a:solidFill>
              </a:rPr>
              <a:t>Ohrabriti učenike da osvijeste svoje kompetencije opisujući točno što vidimo ili čujemo, a želimo vidjeti ili čuti češće.</a:t>
            </a:r>
          </a:p>
        </p:txBody>
      </p:sp>
      <p:sp>
        <p:nvSpPr>
          <p:cNvPr id="5" name="Slide Number Placeholder 4"/>
          <p:cNvSpPr>
            <a:spLocks noGrp="1"/>
          </p:cNvSpPr>
          <p:nvPr>
            <p:ph type="sldNum" sz="quarter" idx="12"/>
          </p:nvPr>
        </p:nvSpPr>
        <p:spPr/>
        <p:txBody>
          <a:bodyPr/>
          <a:lstStyle/>
          <a:p>
            <a:fld id="{C4F925E9-C0A4-4D8C-834B-4DD06BA238F1}" type="slidenum">
              <a:rPr lang="hr-HR" smtClean="0"/>
              <a:pPr/>
              <a:t>20</a:t>
            </a:fld>
            <a:endParaRPr lang="hr-H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fontScale="85000" lnSpcReduction="20000"/>
          </a:bodyPr>
          <a:lstStyle/>
          <a:p>
            <a:pPr>
              <a:buNone/>
            </a:pPr>
            <a:r>
              <a:rPr lang="hr-HR" b="1" dirty="0" smtClean="0"/>
              <a:t>Kako koristiti opisno poticanje?</a:t>
            </a:r>
          </a:p>
          <a:p>
            <a:pPr marL="514350" indent="-514350">
              <a:buNone/>
            </a:pPr>
            <a:r>
              <a:rPr lang="hr-HR" dirty="0" smtClean="0"/>
              <a:t>1. Opišite točno što vidite ili čujete kod učenika, a što želite da</a:t>
            </a:r>
          </a:p>
          <a:p>
            <a:pPr marL="514350" indent="-514350">
              <a:buNone/>
            </a:pPr>
            <a:r>
              <a:rPr lang="hr-HR" dirty="0" smtClean="0"/>
              <a:t>    vidite ili čujete češće. Drugim riječima, istaknite što je očito, a </a:t>
            </a:r>
          </a:p>
          <a:p>
            <a:pPr marL="514350" indent="-514350">
              <a:buNone/>
            </a:pPr>
            <a:r>
              <a:rPr lang="hr-HR" dirty="0" smtClean="0"/>
              <a:t>    pozitivno. Npr:</a:t>
            </a:r>
          </a:p>
          <a:p>
            <a:pPr marL="514350" indent="-514350"/>
            <a:r>
              <a:rPr lang="hr-HR" dirty="0" smtClean="0"/>
              <a:t> ” Fran je počeo raditi”</a:t>
            </a:r>
          </a:p>
          <a:p>
            <a:pPr marL="514350" indent="-514350"/>
            <a:r>
              <a:rPr lang="hr-HR" dirty="0" smtClean="0"/>
              <a:t> “Ova grupa radi zadatak”.</a:t>
            </a:r>
          </a:p>
          <a:p>
            <a:pPr marL="514350" indent="-514350"/>
            <a:r>
              <a:rPr lang="hr-HR" dirty="0" smtClean="0"/>
              <a:t> “Odmah ste počeli raditi što sam vam rekla”.</a:t>
            </a:r>
          </a:p>
          <a:p>
            <a:pPr marL="514350" indent="-514350"/>
            <a:r>
              <a:rPr lang="hr-HR" dirty="0" smtClean="0"/>
              <a:t> “Većina učenika je došla na zadano mjesto.”</a:t>
            </a:r>
          </a:p>
          <a:p>
            <a:pPr marL="514350" indent="-514350"/>
            <a:r>
              <a:rPr lang="hr-HR" dirty="0" smtClean="0"/>
              <a:t> “Sjeli ste na mjesta čim sam dala uputu.”</a:t>
            </a:r>
          </a:p>
          <a:p>
            <a:pPr marL="514350" indent="-514350"/>
            <a:r>
              <a:rPr lang="hr-HR" dirty="0" smtClean="0"/>
              <a:t> “Hana, počela si pisati zadaću čim si dobila zadatak.”</a:t>
            </a:r>
          </a:p>
          <a:p>
            <a:pPr marL="514350" indent="-514350">
              <a:buNone/>
            </a:pPr>
            <a:r>
              <a:rPr lang="hr-HR" dirty="0" smtClean="0"/>
              <a:t>2. Koristite odmjeren ton s poštovanjem radije nego da pretjerujete.</a:t>
            </a:r>
          </a:p>
          <a:p>
            <a:pPr marL="514350" indent="-514350">
              <a:buNone/>
            </a:pPr>
            <a:r>
              <a:rPr lang="hr-HR" dirty="0" smtClean="0"/>
              <a:t>3. Budite orginalni, koristite opisno poticanje čim ga uočite. Ako </a:t>
            </a:r>
          </a:p>
          <a:p>
            <a:pPr marL="514350" indent="-514350">
              <a:buNone/>
            </a:pPr>
            <a:r>
              <a:rPr lang="hr-HR" dirty="0" smtClean="0"/>
              <a:t>    previše čekate ova strategija može postati neučinkovita.</a:t>
            </a:r>
          </a:p>
          <a:p>
            <a:pPr marL="514350" indent="-514350">
              <a:buNone/>
            </a:pPr>
            <a:r>
              <a:rPr lang="hr-HR" dirty="0" smtClean="0"/>
              <a:t>4. Možete ju koristiti s učenikom jedan na jedan. Ako se koristi </a:t>
            </a:r>
          </a:p>
          <a:p>
            <a:pPr marL="514350" indent="-514350">
              <a:buNone/>
            </a:pPr>
            <a:r>
              <a:rPr lang="hr-HR" dirty="0" smtClean="0"/>
              <a:t>    javno budite kratki i “u glavu”.</a:t>
            </a:r>
          </a:p>
          <a:p>
            <a:pPr marL="514350" indent="-514350">
              <a:buNone/>
            </a:pPr>
            <a:r>
              <a:rPr lang="hr-HR" dirty="0" smtClean="0"/>
              <a:t>5. Koristite ju često.</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21</a:t>
            </a:fld>
            <a:endParaRPr lang="hr-H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buNone/>
            </a:pPr>
            <a:r>
              <a:rPr lang="hr-HR" b="1" dirty="0" smtClean="0"/>
              <a:t>Izbjegavajte sljedeće:</a:t>
            </a:r>
          </a:p>
          <a:p>
            <a:r>
              <a:rPr lang="hr-HR" dirty="0" smtClean="0"/>
              <a:t>- Davanje uvjetnog poticaja.</a:t>
            </a:r>
          </a:p>
          <a:p>
            <a:r>
              <a:rPr lang="hr-HR" dirty="0" smtClean="0"/>
              <a:t>Npr. “ Odlično si to napravio, zašto nisi mogao to napraviti kad sam ti prvi put rekla?”</a:t>
            </a:r>
          </a:p>
          <a:p>
            <a:r>
              <a:rPr lang="hr-HR" dirty="0" smtClean="0"/>
              <a:t>- učenik vam može to zamjeriti i učinak poticaja izostaje.</a:t>
            </a:r>
          </a:p>
          <a:p>
            <a:r>
              <a:rPr lang="hr-HR" dirty="0" smtClean="0"/>
              <a:t>- zamjena opisnog poticaja s generaliziranjem.</a:t>
            </a:r>
          </a:p>
          <a:p>
            <a:r>
              <a:rPr lang="hr-HR" dirty="0" smtClean="0"/>
              <a:t>Npr: “Odlično, super, bravo, izvrsno”.</a:t>
            </a:r>
          </a:p>
          <a:p>
            <a:r>
              <a:rPr lang="hr-HR" dirty="0" smtClean="0"/>
              <a:t>Ovo možete koristiti kao dodatak nakom opisnog poticaja. Generalizacije se mogu koristiti ali imaju ograničen učinak kod razvijanja poželjnog ponašanja.</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22</a:t>
            </a:fld>
            <a:endParaRPr lang="hr-H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32666"/>
          </a:xfrm>
        </p:spPr>
        <p:txBody>
          <a:bodyPr>
            <a:normAutofit/>
          </a:bodyPr>
          <a:lstStyle/>
          <a:p>
            <a:r>
              <a:rPr lang="hr-HR" sz="3200" dirty="0" smtClean="0"/>
              <a:t>Vještina 7     Selektivno pristupanje</a:t>
            </a:r>
            <a:endParaRPr lang="hr-HR" sz="3200" dirty="0"/>
          </a:p>
        </p:txBody>
      </p:sp>
      <p:sp>
        <p:nvSpPr>
          <p:cNvPr id="3" name="Content Placeholder 2"/>
          <p:cNvSpPr>
            <a:spLocks noGrp="1"/>
          </p:cNvSpPr>
          <p:nvPr>
            <p:ph idx="1"/>
          </p:nvPr>
        </p:nvSpPr>
        <p:spPr>
          <a:xfrm>
            <a:off x="457200" y="1785926"/>
            <a:ext cx="8229600" cy="4929222"/>
          </a:xfrm>
        </p:spPr>
        <p:txBody>
          <a:bodyPr>
            <a:normAutofit fontScale="32500" lnSpcReduction="20000"/>
          </a:bodyPr>
          <a:lstStyle/>
          <a:p>
            <a:pPr>
              <a:buNone/>
            </a:pPr>
            <a:r>
              <a:rPr lang="hr-HR" sz="4600" b="1" dirty="0" smtClean="0"/>
              <a:t>Zašto je selektivno pristupanje učinkovita metoda?</a:t>
            </a:r>
          </a:p>
          <a:p>
            <a:pPr>
              <a:buFont typeface="Arial" pitchFamily="34" charset="0"/>
              <a:buChar char="•"/>
            </a:pPr>
            <a:r>
              <a:rPr lang="hr-HR" sz="4600" dirty="0" smtClean="0"/>
              <a:t>- izbjegava se neželjeno poticanje neprihvatljivog ponašanja, smanjujući vjerojatnost njegova</a:t>
            </a:r>
          </a:p>
          <a:p>
            <a:pPr>
              <a:buNone/>
            </a:pPr>
            <a:r>
              <a:rPr lang="hr-HR" sz="4600" dirty="0" smtClean="0"/>
              <a:t>        ponavljanja</a:t>
            </a:r>
          </a:p>
          <a:p>
            <a:pPr>
              <a:buFont typeface="Arial" pitchFamily="34" charset="0"/>
              <a:buChar char="•"/>
            </a:pPr>
            <a:r>
              <a:rPr lang="hr-HR" sz="4600" dirty="0" smtClean="0"/>
              <a:t>- daje vam vremena da razmislite kako da na učinkovit način preusmjerite nepoželjno </a:t>
            </a:r>
          </a:p>
          <a:p>
            <a:pPr>
              <a:buNone/>
            </a:pPr>
            <a:r>
              <a:rPr lang="hr-HR" sz="4600" dirty="0" smtClean="0"/>
              <a:t>         ponašanje u poželjno.</a:t>
            </a:r>
          </a:p>
          <a:p>
            <a:pPr>
              <a:buFont typeface="Arial" pitchFamily="34" charset="0"/>
              <a:buChar char="•"/>
            </a:pPr>
            <a:r>
              <a:rPr lang="hr-HR" sz="4600" dirty="0" smtClean="0"/>
              <a:t>- daje vam vremena da se posvetite učenicima koji rade i trebaju vašu pomoć</a:t>
            </a:r>
          </a:p>
          <a:p>
            <a:pPr>
              <a:buFont typeface="Arial" pitchFamily="34" charset="0"/>
              <a:buChar char="•"/>
            </a:pPr>
            <a:r>
              <a:rPr lang="hr-HR" sz="4600" dirty="0" smtClean="0"/>
              <a:t>- šalje jasnu poruku učenicima što od njih očekujete</a:t>
            </a:r>
          </a:p>
          <a:p>
            <a:pPr>
              <a:buFont typeface="Arial" pitchFamily="34" charset="0"/>
              <a:buChar char="•"/>
            </a:pPr>
            <a:r>
              <a:rPr lang="hr-HR" sz="4600" dirty="0" smtClean="0"/>
              <a:t>- moćan je instrument davanja uzora kako biti fokusiran usprkos  ometanjima </a:t>
            </a:r>
          </a:p>
          <a:p>
            <a:pPr>
              <a:buNone/>
            </a:pPr>
            <a:endParaRPr lang="hr-HR" sz="4600" dirty="0" smtClean="0"/>
          </a:p>
          <a:p>
            <a:pPr>
              <a:buFont typeface="Wingdings" pitchFamily="2" charset="2"/>
              <a:buChar char="Ø"/>
            </a:pPr>
            <a:r>
              <a:rPr lang="hr-HR" sz="4600" dirty="0" smtClean="0"/>
              <a:t>Preporuke:</a:t>
            </a:r>
          </a:p>
          <a:p>
            <a:pPr>
              <a:buNone/>
            </a:pPr>
            <a:r>
              <a:rPr lang="hr-HR" sz="4600" dirty="0" smtClean="0"/>
              <a:t>Treba razlikovati ignoriranje i selektivno pristupanje. Ignoriranje neprihvatljivog ponašanja </a:t>
            </a:r>
          </a:p>
          <a:p>
            <a:pPr>
              <a:buNone/>
            </a:pPr>
            <a:r>
              <a:rPr lang="hr-HR" sz="4600" dirty="0" smtClean="0"/>
              <a:t>imlicira da učitelj svjesno ne reagira na njega i ne motri ga. Takvo ponašanje može biti i prešutno</a:t>
            </a:r>
          </a:p>
          <a:p>
            <a:pPr>
              <a:buNone/>
            </a:pPr>
            <a:r>
              <a:rPr lang="hr-HR" sz="4600" dirty="0" smtClean="0"/>
              <a:t>oprošteno.</a:t>
            </a:r>
          </a:p>
          <a:p>
            <a:pPr>
              <a:buNone/>
            </a:pPr>
            <a:endParaRPr lang="hr-HR" sz="4600" dirty="0" smtClean="0"/>
          </a:p>
          <a:p>
            <a:pPr>
              <a:buNone/>
            </a:pPr>
            <a:r>
              <a:rPr lang="hr-HR" sz="4600" dirty="0" smtClean="0"/>
              <a:t>Selektivno pristupanje zahtjeva od učitelja da razmisli o neprihvatljivom ponašanju koje se odvija</a:t>
            </a:r>
          </a:p>
          <a:p>
            <a:pPr>
              <a:buNone/>
            </a:pPr>
            <a:r>
              <a:rPr lang="hr-HR" sz="4600" dirty="0" smtClean="0"/>
              <a:t>i djeluje čim sigurnost bude kompromitirana.</a:t>
            </a:r>
          </a:p>
          <a:p>
            <a:pPr>
              <a:buNone/>
            </a:pPr>
            <a:endParaRPr lang="hr-HR" sz="4600" dirty="0" smtClean="0"/>
          </a:p>
          <a:p>
            <a:pPr>
              <a:buNone/>
            </a:pPr>
            <a:r>
              <a:rPr lang="hr-HR" sz="4600" dirty="0" smtClean="0"/>
              <a:t>Selektivno pristupanje uključuje neprimjetno signaliziranje ostalim učenicima da je neprihvatljivo </a:t>
            </a:r>
          </a:p>
          <a:p>
            <a:pPr>
              <a:buNone/>
            </a:pPr>
            <a:r>
              <a:rPr lang="hr-HR" sz="4600" dirty="0" smtClean="0"/>
              <a:t>ponašanje uočeno ali da svjesno biramo ne reagirati. </a:t>
            </a:r>
          </a:p>
          <a:p>
            <a:endParaRPr lang="hr-HR" dirty="0" smtClean="0"/>
          </a:p>
          <a:p>
            <a:endParaRPr lang="hr-HR" dirty="0"/>
          </a:p>
        </p:txBody>
      </p:sp>
      <p:sp>
        <p:nvSpPr>
          <p:cNvPr id="4" name="Rectangle 3"/>
          <p:cNvSpPr/>
          <p:nvPr/>
        </p:nvSpPr>
        <p:spPr>
          <a:xfrm>
            <a:off x="500034" y="928670"/>
            <a:ext cx="8215370" cy="78581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2000" b="1" dirty="0" smtClean="0">
                <a:solidFill>
                  <a:schemeClr val="tx1"/>
                </a:solidFill>
              </a:rPr>
              <a:t>Svjesno zanemarivanje neprihvatljivog ponašanja koje ne ugrožava ostale učenike.</a:t>
            </a:r>
          </a:p>
        </p:txBody>
      </p:sp>
      <p:sp>
        <p:nvSpPr>
          <p:cNvPr id="5" name="Slide Number Placeholder 4"/>
          <p:cNvSpPr>
            <a:spLocks noGrp="1"/>
          </p:cNvSpPr>
          <p:nvPr>
            <p:ph type="sldNum" sz="quarter" idx="12"/>
          </p:nvPr>
        </p:nvSpPr>
        <p:spPr/>
        <p:txBody>
          <a:bodyPr/>
          <a:lstStyle/>
          <a:p>
            <a:fld id="{C4F925E9-C0A4-4D8C-834B-4DD06BA238F1}" type="slidenum">
              <a:rPr lang="hr-HR" smtClean="0"/>
              <a:pPr/>
              <a:t>23</a:t>
            </a:fld>
            <a:endParaRPr lang="hr-H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229600" cy="6286520"/>
          </a:xfrm>
        </p:spPr>
        <p:txBody>
          <a:bodyPr>
            <a:normAutofit fontScale="77500" lnSpcReduction="20000"/>
          </a:bodyPr>
          <a:lstStyle/>
          <a:p>
            <a:pPr>
              <a:buNone/>
            </a:pPr>
            <a:endParaRPr lang="hr-HR" b="1" dirty="0" smtClean="0"/>
          </a:p>
          <a:p>
            <a:pPr>
              <a:buNone/>
            </a:pPr>
            <a:r>
              <a:rPr lang="hr-HR" b="1" dirty="0" smtClean="0"/>
              <a:t>Kako koristiti selektivno pristupanje?</a:t>
            </a:r>
          </a:p>
          <a:p>
            <a:pPr>
              <a:buNone/>
            </a:pPr>
            <a:endParaRPr lang="hr-HR" b="1" dirty="0" smtClean="0"/>
          </a:p>
          <a:p>
            <a:pPr marL="514350" indent="-514350">
              <a:buNone/>
            </a:pPr>
            <a:r>
              <a:rPr lang="hr-HR" dirty="0" smtClean="0"/>
              <a:t>1.  Koristite ga kada neprihvatljivo ponašanje ili ne izvršavanje zadatka </a:t>
            </a:r>
          </a:p>
          <a:p>
            <a:pPr marL="514350" indent="-514350">
              <a:buNone/>
            </a:pPr>
            <a:r>
              <a:rPr lang="hr-HR" dirty="0" smtClean="0"/>
              <a:t>    ne ometa ostale učenike.</a:t>
            </a:r>
          </a:p>
          <a:p>
            <a:pPr>
              <a:buNone/>
            </a:pPr>
            <a:r>
              <a:rPr lang="hr-HR" dirty="0" smtClean="0"/>
              <a:t>2. Držite tog učenika “na oku”. Izbjegavajte okrenuti leđa kako ne bi propustili priliku za opisno poticanje ako učenik započne raditi.</a:t>
            </a:r>
          </a:p>
          <a:p>
            <a:pPr>
              <a:buNone/>
            </a:pPr>
            <a:r>
              <a:rPr lang="hr-HR" dirty="0" smtClean="0"/>
              <a:t>3. Obratite se učeniku ako:</a:t>
            </a:r>
          </a:p>
          <a:p>
            <a:pPr>
              <a:buNone/>
            </a:pPr>
            <a:r>
              <a:rPr lang="hr-HR" dirty="0" smtClean="0"/>
              <a:t> -a) učenik započne sa radom ili se počne primjereno ponašati. Koristite</a:t>
            </a:r>
          </a:p>
          <a:p>
            <a:pPr>
              <a:buNone/>
            </a:pPr>
            <a:r>
              <a:rPr lang="hr-HR" dirty="0" smtClean="0"/>
              <a:t>       poticanje govorom tijela ili manje primjetno opisno poticanje.</a:t>
            </a:r>
          </a:p>
          <a:p>
            <a:pPr>
              <a:buNone/>
            </a:pPr>
            <a:r>
              <a:rPr lang="hr-HR" dirty="0" smtClean="0"/>
              <a:t>- b) ako učenikovo ponašanje počne ozbiljno ometati rad drugih.</a:t>
            </a:r>
          </a:p>
          <a:p>
            <a:pPr>
              <a:buNone/>
            </a:pPr>
            <a:r>
              <a:rPr lang="hr-HR" dirty="0" smtClean="0"/>
              <a:t>- c) ako se neprihvatljivo ponašanje predugo odvija</a:t>
            </a:r>
          </a:p>
          <a:p>
            <a:pPr>
              <a:buNone/>
            </a:pPr>
            <a:endParaRPr lang="hr-HR" dirty="0" smtClean="0"/>
          </a:p>
          <a:p>
            <a:pPr>
              <a:buNone/>
            </a:pPr>
            <a:r>
              <a:rPr lang="hr-HR" dirty="0" smtClean="0"/>
              <a:t>U slučajevima b i c, dajte jasnu uputu što moraju raditi ili ponudite </a:t>
            </a:r>
          </a:p>
          <a:p>
            <a:pPr>
              <a:buNone/>
            </a:pPr>
            <a:r>
              <a:rPr lang="hr-HR" dirty="0" smtClean="0"/>
              <a:t>pomoć. Ako se ponašanje i dalje nastavi ponudite učeniku izbor , </a:t>
            </a:r>
          </a:p>
          <a:p>
            <a:pPr>
              <a:buNone/>
            </a:pPr>
            <a:r>
              <a:rPr lang="hr-HR" dirty="0" smtClean="0"/>
              <a:t>istaknite koje su posljedice ako se ponašanje nastavi. Davanje </a:t>
            </a:r>
          </a:p>
          <a:p>
            <a:pPr>
              <a:buNone/>
            </a:pPr>
            <a:r>
              <a:rPr lang="hr-HR" dirty="0" smtClean="0"/>
              <a:t>izbora ima za cilj modificirati neprihvatljivo ponašanje, ne </a:t>
            </a:r>
          </a:p>
          <a:p>
            <a:pPr>
              <a:buNone/>
            </a:pPr>
            <a:r>
              <a:rPr lang="hr-HR" dirty="0" smtClean="0"/>
              <a:t>kažnjavati učenika ili narušavati pozitivan odnos između učenika i </a:t>
            </a:r>
          </a:p>
          <a:p>
            <a:pPr>
              <a:buNone/>
            </a:pPr>
            <a:r>
              <a:rPr lang="hr-HR" dirty="0" smtClean="0"/>
              <a:t>učitelja. Kod davanja izbora krenite od manje nametljivog pristupa prema </a:t>
            </a:r>
          </a:p>
          <a:p>
            <a:pPr>
              <a:buNone/>
            </a:pPr>
            <a:r>
              <a:rPr lang="hr-HR" dirty="0" smtClean="0"/>
              <a:t>većem. Npr. ponudite pomoć pri radu radije nego prijetnja kaznom .</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24</a:t>
            </a:fld>
            <a:endParaRPr lang="hr-H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32666"/>
          </a:xfrm>
        </p:spPr>
        <p:txBody>
          <a:bodyPr>
            <a:normAutofit/>
          </a:bodyPr>
          <a:lstStyle/>
          <a:p>
            <a:r>
              <a:rPr lang="hr-HR" sz="3200" dirty="0" smtClean="0"/>
              <a:t>Vještina 8      Preusmjeravanje na učenje</a:t>
            </a:r>
            <a:endParaRPr lang="hr-HR" sz="3200" dirty="0"/>
          </a:p>
        </p:txBody>
      </p:sp>
      <p:sp>
        <p:nvSpPr>
          <p:cNvPr id="3" name="Content Placeholder 2"/>
          <p:cNvSpPr>
            <a:spLocks noGrp="1"/>
          </p:cNvSpPr>
          <p:nvPr>
            <p:ph idx="1"/>
          </p:nvPr>
        </p:nvSpPr>
        <p:spPr/>
        <p:txBody>
          <a:bodyPr>
            <a:normAutofit fontScale="77500" lnSpcReduction="20000"/>
          </a:bodyPr>
          <a:lstStyle/>
          <a:p>
            <a:pPr>
              <a:buNone/>
            </a:pPr>
            <a:endParaRPr lang="hr-HR" dirty="0" smtClean="0"/>
          </a:p>
          <a:p>
            <a:pPr>
              <a:buNone/>
            </a:pPr>
            <a:r>
              <a:rPr lang="hr-HR" b="1" dirty="0" smtClean="0"/>
              <a:t>Zašto je preusmjeravanje učinkovita vještina?</a:t>
            </a:r>
          </a:p>
          <a:p>
            <a:pPr>
              <a:buFont typeface="Arial" pitchFamily="34" charset="0"/>
              <a:buChar char="•"/>
            </a:pPr>
            <a:r>
              <a:rPr lang="hr-HR" dirty="0" smtClean="0"/>
              <a:t>- prvenstveno, omogućava najmanje invazivnu, pozitivnu, na učenje usmjerenu metodu, smanjujući potrebu za korekcijama</a:t>
            </a:r>
          </a:p>
          <a:p>
            <a:pPr>
              <a:buFont typeface="Arial" pitchFamily="34" charset="0"/>
              <a:buChar char="•"/>
            </a:pPr>
            <a:r>
              <a:rPr lang="hr-HR" dirty="0" smtClean="0"/>
              <a:t>- prebacuje odgovornost na učenika</a:t>
            </a:r>
          </a:p>
          <a:p>
            <a:pPr>
              <a:buFont typeface="Arial" pitchFamily="34" charset="0"/>
              <a:buChar char="•"/>
            </a:pPr>
            <a:r>
              <a:rPr lang="hr-HR" dirty="0" smtClean="0"/>
              <a:t>- naglašava važnost izvršavanja zadataka</a:t>
            </a:r>
          </a:p>
          <a:p>
            <a:pPr>
              <a:buFont typeface="Wingdings" pitchFamily="2" charset="2"/>
              <a:buChar char="Ø"/>
            </a:pPr>
            <a:r>
              <a:rPr lang="hr-HR" dirty="0" smtClean="0"/>
              <a:t>Preporuke:</a:t>
            </a:r>
          </a:p>
          <a:p>
            <a:pPr>
              <a:buNone/>
            </a:pPr>
            <a:r>
              <a:rPr lang="hr-HR" dirty="0" smtClean="0"/>
              <a:t>Izbjegavajte da preusmjeravanj na učenje zvuči kao prijetnja ili kazna. </a:t>
            </a:r>
          </a:p>
          <a:p>
            <a:pPr>
              <a:buNone/>
            </a:pPr>
            <a:r>
              <a:rPr lang="hr-HR" dirty="0" smtClean="0"/>
              <a:t>Imajte na umu  važnost govora tijela, visine glasa, blizine i izraza lica kod </a:t>
            </a:r>
          </a:p>
          <a:p>
            <a:pPr>
              <a:buNone/>
            </a:pPr>
            <a:r>
              <a:rPr lang="hr-HR" dirty="0" smtClean="0"/>
              <a:t>preusmjeravanja na učenje.</a:t>
            </a:r>
          </a:p>
          <a:p>
            <a:pPr>
              <a:buNone/>
            </a:pPr>
            <a:r>
              <a:rPr lang="hr-HR" dirty="0" smtClean="0"/>
              <a:t>Važno je zadržati smiren, čvrst, jasan i pozitivan nastup.</a:t>
            </a:r>
          </a:p>
          <a:p>
            <a:pPr>
              <a:buNone/>
            </a:pPr>
            <a:r>
              <a:rPr lang="hr-HR" dirty="0" smtClean="0"/>
              <a:t>Koristite minimalan broj riječi.</a:t>
            </a:r>
          </a:p>
          <a:p>
            <a:pPr>
              <a:buNone/>
            </a:pPr>
            <a:endParaRPr lang="hr-HR" dirty="0" smtClean="0"/>
          </a:p>
          <a:p>
            <a:endParaRPr lang="hr-HR" dirty="0"/>
          </a:p>
        </p:txBody>
      </p:sp>
      <p:sp>
        <p:nvSpPr>
          <p:cNvPr id="4" name="Rectangle 3"/>
          <p:cNvSpPr/>
          <p:nvPr/>
        </p:nvSpPr>
        <p:spPr>
          <a:xfrm>
            <a:off x="500034" y="1071546"/>
            <a:ext cx="8143932"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b="1" dirty="0" smtClean="0">
                <a:solidFill>
                  <a:schemeClr val="tx1"/>
                </a:solidFill>
              </a:rPr>
              <a:t> Sa uvažavanjem, potaknuti učenike koji ne rade ili ometaju druge na rad. Može biti verbalno ili neverbalno.</a:t>
            </a:r>
          </a:p>
        </p:txBody>
      </p:sp>
      <p:sp>
        <p:nvSpPr>
          <p:cNvPr id="5" name="Slide Number Placeholder 4"/>
          <p:cNvSpPr>
            <a:spLocks noGrp="1"/>
          </p:cNvSpPr>
          <p:nvPr>
            <p:ph type="sldNum" sz="quarter" idx="12"/>
          </p:nvPr>
        </p:nvSpPr>
        <p:spPr/>
        <p:txBody>
          <a:bodyPr/>
          <a:lstStyle/>
          <a:p>
            <a:fld id="{C4F925E9-C0A4-4D8C-834B-4DD06BA238F1}" type="slidenum">
              <a:rPr lang="hr-HR" smtClean="0"/>
              <a:pPr/>
              <a:t>25</a:t>
            </a:fld>
            <a:endParaRPr lang="hr-H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29600" cy="5681682"/>
          </a:xfrm>
        </p:spPr>
        <p:txBody>
          <a:bodyPr>
            <a:normAutofit fontScale="85000" lnSpcReduction="20000"/>
          </a:bodyPr>
          <a:lstStyle/>
          <a:p>
            <a:pPr>
              <a:buNone/>
            </a:pPr>
            <a:r>
              <a:rPr lang="hr-HR" b="1" dirty="0" smtClean="0"/>
              <a:t>Kako preusmjeriti učenika na učenje?</a:t>
            </a:r>
          </a:p>
          <a:p>
            <a:pPr>
              <a:buNone/>
            </a:pPr>
            <a:r>
              <a:rPr lang="hr-HR" dirty="0" smtClean="0"/>
              <a:t>1. Verbalno preusmjeravanje</a:t>
            </a:r>
          </a:p>
          <a:p>
            <a:pPr>
              <a:buNone/>
            </a:pPr>
            <a:r>
              <a:rPr lang="hr-HR" dirty="0" smtClean="0"/>
              <a:t>    Kada učenik ne radi na zadatku duže vrijeme ili počne ometati ostale, postavite mu pitanja vezana uz zadatke na kojima radi (na kojem si pitanju?, rješavaš li sad zadatke?) ili ponudite pomoć.</a:t>
            </a:r>
          </a:p>
          <a:p>
            <a:pPr>
              <a:buNone/>
            </a:pPr>
            <a:r>
              <a:rPr lang="hr-HR" dirty="0" smtClean="0"/>
              <a:t>2. Neverbalno preusmjeravanje na učenje</a:t>
            </a:r>
          </a:p>
          <a:p>
            <a:pPr>
              <a:buNone/>
            </a:pPr>
            <a:r>
              <a:rPr lang="hr-HR" dirty="0" smtClean="0"/>
              <a:t>    Kada učenik duže vrijeme ometa ostale učenike i ne radi na zadacima ponudite pomoć učitelja koristeći govor tijela kao blizina, gestom ili izrazom lica.</a:t>
            </a:r>
          </a:p>
          <a:p>
            <a:pPr>
              <a:buNone/>
            </a:pPr>
            <a:r>
              <a:rPr lang="hr-HR" dirty="0" smtClean="0"/>
              <a:t>3. Ako učenik počne sa radom i počne se prihvatljivo ponašati koristite priznanje nižeg stupnja. </a:t>
            </a:r>
          </a:p>
          <a:p>
            <a:pPr>
              <a:buNone/>
            </a:pPr>
            <a:r>
              <a:rPr lang="hr-HR" dirty="0" smtClean="0"/>
              <a:t>4. Ako učenik i dalje ne surađuje i nastavlja sa neprihvatljivim ponašanjem:</a:t>
            </a:r>
          </a:p>
          <a:p>
            <a:pPr>
              <a:buNone/>
            </a:pPr>
            <a:r>
              <a:rPr lang="hr-HR" dirty="0" smtClean="0"/>
              <a:t>-   preusmjerite na učenje još jednom</a:t>
            </a:r>
          </a:p>
          <a:p>
            <a:pPr>
              <a:buNone/>
            </a:pPr>
            <a:r>
              <a:rPr lang="hr-HR" dirty="0" smtClean="0"/>
              <a:t>-   preusmjerite i dajte točnu uputu kakvo ponašanje je prihvatljivo</a:t>
            </a:r>
          </a:p>
          <a:p>
            <a:pPr>
              <a:buNone/>
            </a:pPr>
            <a:r>
              <a:rPr lang="hr-HR" dirty="0" smtClean="0"/>
              <a:t>-   ponudite pomoć</a:t>
            </a:r>
          </a:p>
          <a:p>
            <a:pPr>
              <a:buNone/>
            </a:pPr>
            <a:r>
              <a:rPr lang="hr-HR" dirty="0" smtClean="0"/>
              <a:t>-  dajte izbor ako je potrebno</a:t>
            </a:r>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26</a:t>
            </a:fld>
            <a:endParaRPr lang="hr-H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489790"/>
          </a:xfrm>
        </p:spPr>
        <p:txBody>
          <a:bodyPr>
            <a:noAutofit/>
          </a:bodyPr>
          <a:lstStyle/>
          <a:p>
            <a:r>
              <a:rPr lang="hr-HR" sz="3200" dirty="0" smtClean="0"/>
              <a:t>Vještina 9                Davanje izbora</a:t>
            </a:r>
            <a:endParaRPr lang="hr-HR" sz="3200" dirty="0"/>
          </a:p>
        </p:txBody>
      </p:sp>
      <p:sp>
        <p:nvSpPr>
          <p:cNvPr id="3" name="Content Placeholder 2"/>
          <p:cNvSpPr>
            <a:spLocks noGrp="1"/>
          </p:cNvSpPr>
          <p:nvPr>
            <p:ph idx="1"/>
          </p:nvPr>
        </p:nvSpPr>
        <p:spPr>
          <a:xfrm>
            <a:off x="457200" y="1935480"/>
            <a:ext cx="8229600" cy="4565354"/>
          </a:xfrm>
        </p:spPr>
        <p:txBody>
          <a:bodyPr>
            <a:normAutofit lnSpcReduction="10000"/>
          </a:bodyPr>
          <a:lstStyle/>
          <a:p>
            <a:pPr>
              <a:buNone/>
            </a:pPr>
            <a:r>
              <a:rPr lang="hr-HR" sz="2000" b="1" dirty="0" smtClean="0"/>
              <a:t>Zašto je davanje izbora učinkovita metoda?</a:t>
            </a:r>
          </a:p>
          <a:p>
            <a:pPr>
              <a:buNone/>
            </a:pPr>
            <a:r>
              <a:rPr lang="hr-HR" dirty="0" smtClean="0"/>
              <a:t>- učenicima daje do znanja što se od njih očekuje i koje </a:t>
            </a:r>
          </a:p>
          <a:p>
            <a:pPr>
              <a:buNone/>
            </a:pPr>
            <a:r>
              <a:rPr lang="hr-HR" dirty="0" smtClean="0"/>
              <a:t>  posljedice povlači koji izbor</a:t>
            </a:r>
          </a:p>
          <a:p>
            <a:pPr>
              <a:buNone/>
            </a:pPr>
            <a:r>
              <a:rPr lang="hr-HR" dirty="0" smtClean="0"/>
              <a:t>- odgovornost se prebacuje na učenika</a:t>
            </a:r>
          </a:p>
          <a:p>
            <a:pPr>
              <a:buFont typeface="Wingdings" pitchFamily="2" charset="2"/>
              <a:buChar char="Ø"/>
            </a:pPr>
            <a:r>
              <a:rPr lang="hr-HR" dirty="0" smtClean="0"/>
              <a:t>Preporuke: </a:t>
            </a:r>
          </a:p>
          <a:p>
            <a:pPr>
              <a:buNone/>
            </a:pPr>
            <a:r>
              <a:rPr lang="hr-HR" dirty="0" smtClean="0"/>
              <a:t>   Najvažnije kod ove metode je pomno osmišljavanje izbora koji ćemo ponuditi učeniku. Pauziraje da si date vremena da smislite što ćete ponuditi učeniku. Nemojte ponuditi mogućnost koju ne možete ili nećete provesti. Izbjegavajte da davanje izbora zvuči kao prijetnja ili kazna-vrlo česta pogreška. </a:t>
            </a:r>
          </a:p>
          <a:p>
            <a:endParaRPr lang="hr-HR" dirty="0" smtClean="0"/>
          </a:p>
          <a:p>
            <a:endParaRPr lang="hr-HR" dirty="0" smtClean="0"/>
          </a:p>
          <a:p>
            <a:endParaRPr lang="hr-HR" dirty="0" smtClean="0"/>
          </a:p>
          <a:p>
            <a:endParaRPr lang="hr-HR" dirty="0" smtClean="0"/>
          </a:p>
          <a:p>
            <a:endParaRPr lang="hr-HR" dirty="0"/>
          </a:p>
        </p:txBody>
      </p:sp>
      <p:sp>
        <p:nvSpPr>
          <p:cNvPr id="4" name="Rectangle 3"/>
          <p:cNvSpPr/>
          <p:nvPr/>
        </p:nvSpPr>
        <p:spPr>
          <a:xfrm>
            <a:off x="714348" y="1142984"/>
            <a:ext cx="7643866" cy="6429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2000" b="1" dirty="0" smtClean="0">
                <a:solidFill>
                  <a:schemeClr val="tx1"/>
                </a:solidFill>
              </a:rPr>
              <a:t>Sa uvažavanjem, suočite učenika koji ometa ostale sa mogućim izborom koji ima i posljedicama koje svaki nosi.</a:t>
            </a:r>
          </a:p>
        </p:txBody>
      </p:sp>
      <p:sp>
        <p:nvSpPr>
          <p:cNvPr id="5" name="Slide Number Placeholder 4"/>
          <p:cNvSpPr>
            <a:spLocks noGrp="1"/>
          </p:cNvSpPr>
          <p:nvPr>
            <p:ph type="sldNum" sz="quarter" idx="12"/>
          </p:nvPr>
        </p:nvSpPr>
        <p:spPr/>
        <p:txBody>
          <a:bodyPr/>
          <a:lstStyle/>
          <a:p>
            <a:fld id="{C4F925E9-C0A4-4D8C-834B-4DD06BA238F1}" type="slidenum">
              <a:rPr lang="hr-HR" smtClean="0"/>
              <a:pPr/>
              <a:t>27</a:t>
            </a:fld>
            <a:endParaRPr lang="hr-H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7500" lnSpcReduction="20000"/>
          </a:bodyPr>
          <a:lstStyle/>
          <a:p>
            <a:r>
              <a:rPr lang="hr-HR" b="1" dirty="0" smtClean="0"/>
              <a:t>Kada ponuditi izbor?</a:t>
            </a:r>
          </a:p>
          <a:p>
            <a:r>
              <a:rPr lang="hr-HR" dirty="0" smtClean="0"/>
              <a:t>1. Kada unatoč preusmjeravanju,učenik i dalje ne radi ili predugo ometa druge pri radu.</a:t>
            </a:r>
          </a:p>
          <a:p>
            <a:r>
              <a:rPr lang="hr-HR" dirty="0" smtClean="0"/>
              <a:t>2. Kada učenikovo ponašanje ozbiljno ometa ostale učenike u radu i nakon preusmjeravanja. Npr:</a:t>
            </a:r>
          </a:p>
          <a:p>
            <a:r>
              <a:rPr lang="hr-HR" dirty="0" smtClean="0"/>
              <a:t>- kada učenikovo ponašanje postane intenzivno sekundarno ponašanje (posljedično ponašanje nakon preusmjeravanja kao durenje, deranje papira, ljuljanje na stolcu ili glasno nadvikivanje). Sekundarno ponašanje opisuje ponašanje koje ima tendenciju mijenjanja fokusa problema. Sekundarno ponašanje obično izazove svađanje ili uvjeravanje kako to ponašanje nije prihvatljivo, što je neproduktivno i gubitak vremena. </a:t>
            </a:r>
          </a:p>
          <a:p>
            <a:r>
              <a:rPr lang="hr-HR" dirty="0" smtClean="0"/>
              <a:t>3. Dajte izbor kada je učenik preagresivan prema vama i kada druge metode nisu učinkovite.</a:t>
            </a:r>
          </a:p>
          <a:p>
            <a:r>
              <a:rPr lang="hr-HR" dirty="0" smtClean="0"/>
              <a:t>4. Dajte izbor kada se ne možete sjetiti niti jedne manje invazivne metode.</a:t>
            </a:r>
          </a:p>
          <a:p>
            <a:r>
              <a:rPr lang="hr-HR" dirty="0" smtClean="0"/>
              <a:t>5. Dajte izbor kada je jasno da neprihvatljivo ponašanje prelazi sve granice.</a:t>
            </a:r>
          </a:p>
          <a:p>
            <a:r>
              <a:rPr lang="hr-HR" dirty="0" smtClean="0"/>
              <a:t> Kažite:</a:t>
            </a:r>
          </a:p>
          <a:p>
            <a:r>
              <a:rPr lang="hr-HR" dirty="0" smtClean="0"/>
              <a:t>Marko, možeš birati ....što tebi odgovara?</a:t>
            </a:r>
          </a:p>
          <a:p>
            <a:pPr>
              <a:buNone/>
            </a:pP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28</a:t>
            </a:fld>
            <a:endParaRPr lang="hr-H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92500" lnSpcReduction="20000"/>
          </a:bodyPr>
          <a:lstStyle/>
          <a:p>
            <a:r>
              <a:rPr lang="hr-HR" b="1" dirty="0" smtClean="0"/>
              <a:t>Kako dati izbor?</a:t>
            </a:r>
          </a:p>
          <a:p>
            <a:r>
              <a:rPr lang="hr-HR" dirty="0" smtClean="0"/>
              <a:t>- “ 1. b možete birati, napišite odgovore sada ili kasnije. Prva dva odgovora moraju biti gotova prije ručka danas ili ćete se morati vratiti dovršiti ih. Ako netko treba moju pomoć, tu sam.”</a:t>
            </a:r>
          </a:p>
          <a:p>
            <a:r>
              <a:rPr lang="hr-HR" dirty="0" smtClean="0"/>
              <a:t>-” Marine, možeš birati doći u krug i sudjelovati u igri ili ostati sam na mjestu. Izaberi sada.”</a:t>
            </a:r>
          </a:p>
          <a:p>
            <a:r>
              <a:rPr lang="hr-HR" dirty="0" smtClean="0"/>
              <a:t>- “Hana, ako ne možeš riještiti ta dva zadatka sama u sljedećih 10 min, odabrat ćeš nekoga u razredu da ti pomogne.”</a:t>
            </a:r>
          </a:p>
          <a:p>
            <a:r>
              <a:rPr lang="hr-HR" dirty="0" smtClean="0"/>
              <a:t>- “Jan, dovrši svoje rečenice ili ćeš ostati u razredu na kraju sata.”</a:t>
            </a:r>
          </a:p>
          <a:p>
            <a:r>
              <a:rPr lang="hr-HR" dirty="0" smtClean="0"/>
              <a:t>Ako učenik pita što će se desiti na kraju sata. Odgovorite:” Morat ćemo razgovarati na kraju sata i  dalje vidjeti što ćemo. Sve ovisi o tome što će se dogoditi od sada pa to kraja sata.”</a:t>
            </a: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29</a:t>
            </a:fld>
            <a:endParaRPr lang="hr-H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642942"/>
          </a:xfrm>
        </p:spPr>
        <p:txBody>
          <a:bodyPr>
            <a:normAutofit/>
          </a:bodyPr>
          <a:lstStyle/>
          <a:p>
            <a:r>
              <a:rPr lang="hr-HR" sz="3200" dirty="0" smtClean="0"/>
              <a:t>Jezik usmjeren na vođenje: Osnovne vještine</a:t>
            </a:r>
            <a:endParaRPr lang="hr-HR" sz="3200" dirty="0"/>
          </a:p>
        </p:txBody>
      </p:sp>
      <p:graphicFrame>
        <p:nvGraphicFramePr>
          <p:cNvPr id="4" name="Content Placeholder 3"/>
          <p:cNvGraphicFramePr>
            <a:graphicFrameLocks noGrp="1"/>
          </p:cNvGraphicFramePr>
          <p:nvPr>
            <p:ph idx="1"/>
          </p:nvPr>
        </p:nvGraphicFramePr>
        <p:xfrm>
          <a:off x="2857488" y="1285860"/>
          <a:ext cx="3614734" cy="1828800"/>
        </p:xfrm>
        <a:graphic>
          <a:graphicData uri="http://schemas.openxmlformats.org/drawingml/2006/table">
            <a:tbl>
              <a:tblPr firstRow="1" bandRow="1">
                <a:tableStyleId>{5C22544A-7EE6-4342-B048-85BDC9FD1C3A}</a:tableStyleId>
              </a:tblPr>
              <a:tblGrid>
                <a:gridCol w="3614734"/>
              </a:tblGrid>
              <a:tr h="342896">
                <a:tc>
                  <a:txBody>
                    <a:bodyPr/>
                    <a:lstStyle/>
                    <a:p>
                      <a:pPr algn="ctr"/>
                      <a:r>
                        <a:rPr lang="hr-HR" dirty="0" smtClean="0"/>
                        <a:t>Jezik usmjeren na očekivanja</a:t>
                      </a:r>
                      <a:endParaRPr lang="hr-HR" dirty="0"/>
                    </a:p>
                  </a:txBody>
                  <a:tcPr/>
                </a:tc>
              </a:tr>
              <a:tr h="342896">
                <a:tc>
                  <a:txBody>
                    <a:bodyPr/>
                    <a:lstStyle/>
                    <a:p>
                      <a:pPr marL="342900" indent="-342900" algn="ctr">
                        <a:buAutoNum type="arabicPeriod"/>
                      </a:pPr>
                      <a:r>
                        <a:rPr lang="hr-HR" dirty="0" smtClean="0"/>
                        <a:t>Uspostavljanje očekivanja</a:t>
                      </a:r>
                    </a:p>
                    <a:p>
                      <a:pPr marL="342900" indent="-342900" algn="ctr">
                        <a:buAutoNum type="arabicPeriod"/>
                      </a:pPr>
                      <a:r>
                        <a:rPr lang="hr-HR" dirty="0" smtClean="0"/>
                        <a:t>Davanje uputa</a:t>
                      </a:r>
                    </a:p>
                    <a:p>
                      <a:pPr marL="342900" indent="-342900" algn="ctr">
                        <a:buAutoNum type="arabicPeriod"/>
                      </a:pPr>
                      <a:r>
                        <a:rPr lang="hr-HR" dirty="0" smtClean="0"/>
                        <a:t>Čekanje i motrenje</a:t>
                      </a:r>
                    </a:p>
                    <a:p>
                      <a:pPr marL="342900" indent="-342900" algn="ctr">
                        <a:buAutoNum type="arabicPeriod"/>
                      </a:pPr>
                      <a:r>
                        <a:rPr lang="hr-HR" dirty="0" smtClean="0"/>
                        <a:t>Isticanje i paralelno davanje priznanja (poticaja)</a:t>
                      </a:r>
                      <a:endParaRPr lang="hr-HR" dirty="0"/>
                    </a:p>
                  </a:txBody>
                  <a:tcPr/>
                </a:tc>
              </a:tr>
            </a:tbl>
          </a:graphicData>
        </a:graphic>
      </p:graphicFrame>
      <p:graphicFrame>
        <p:nvGraphicFramePr>
          <p:cNvPr id="5" name="Content Placeholder 3"/>
          <p:cNvGraphicFramePr>
            <a:graphicFrameLocks/>
          </p:cNvGraphicFramePr>
          <p:nvPr/>
        </p:nvGraphicFramePr>
        <p:xfrm>
          <a:off x="785786" y="4214818"/>
          <a:ext cx="3614734" cy="1005840"/>
        </p:xfrm>
        <a:graphic>
          <a:graphicData uri="http://schemas.openxmlformats.org/drawingml/2006/table">
            <a:tbl>
              <a:tblPr firstRow="1" bandRow="1">
                <a:tableStyleId>{5C22544A-7EE6-4342-B048-85BDC9FD1C3A}</a:tableStyleId>
              </a:tblPr>
              <a:tblGrid>
                <a:gridCol w="3614734"/>
              </a:tblGrid>
              <a:tr h="342896">
                <a:tc>
                  <a:txBody>
                    <a:bodyPr/>
                    <a:lstStyle/>
                    <a:p>
                      <a:pPr algn="ctr"/>
                      <a:r>
                        <a:rPr lang="hr-HR" dirty="0" smtClean="0"/>
                        <a:t>Jezik poticanja</a:t>
                      </a:r>
                      <a:endParaRPr lang="hr-HR" dirty="0"/>
                    </a:p>
                  </a:txBody>
                  <a:tcPr/>
                </a:tc>
              </a:tr>
              <a:tr h="342896">
                <a:tc>
                  <a:txBody>
                    <a:bodyPr/>
                    <a:lstStyle/>
                    <a:p>
                      <a:pPr marL="342900" indent="-342900" algn="ctr">
                        <a:buNone/>
                      </a:pPr>
                      <a:r>
                        <a:rPr lang="hr-HR" dirty="0" smtClean="0"/>
                        <a:t>5. Poticanje govorom tijela</a:t>
                      </a:r>
                    </a:p>
                    <a:p>
                      <a:pPr marL="342900" indent="-342900" algn="ctr">
                        <a:buNone/>
                      </a:pPr>
                      <a:r>
                        <a:rPr lang="hr-HR" dirty="0" smtClean="0"/>
                        <a:t>6. Opisno poticanje</a:t>
                      </a:r>
                      <a:endParaRPr lang="hr-HR" dirty="0"/>
                    </a:p>
                  </a:txBody>
                  <a:tcPr/>
                </a:tc>
              </a:tr>
            </a:tbl>
          </a:graphicData>
        </a:graphic>
      </p:graphicFrame>
      <p:graphicFrame>
        <p:nvGraphicFramePr>
          <p:cNvPr id="6" name="Content Placeholder 3"/>
          <p:cNvGraphicFramePr>
            <a:graphicFrameLocks/>
          </p:cNvGraphicFramePr>
          <p:nvPr/>
        </p:nvGraphicFramePr>
        <p:xfrm>
          <a:off x="4857752" y="4214818"/>
          <a:ext cx="3614734" cy="1554480"/>
        </p:xfrm>
        <a:graphic>
          <a:graphicData uri="http://schemas.openxmlformats.org/drawingml/2006/table">
            <a:tbl>
              <a:tblPr firstRow="1" bandRow="1">
                <a:tableStyleId>{5C22544A-7EE6-4342-B048-85BDC9FD1C3A}</a:tableStyleId>
              </a:tblPr>
              <a:tblGrid>
                <a:gridCol w="3614734"/>
              </a:tblGrid>
              <a:tr h="342896">
                <a:tc>
                  <a:txBody>
                    <a:bodyPr/>
                    <a:lstStyle/>
                    <a:p>
                      <a:pPr algn="ctr"/>
                      <a:r>
                        <a:rPr lang="hr-HR" dirty="0" smtClean="0"/>
                        <a:t>Jezik</a:t>
                      </a:r>
                      <a:r>
                        <a:rPr lang="hr-HR" baseline="0" dirty="0" smtClean="0"/>
                        <a:t> ispravljanja</a:t>
                      </a:r>
                      <a:endParaRPr lang="hr-HR" dirty="0"/>
                    </a:p>
                  </a:txBody>
                  <a:tcPr/>
                </a:tc>
              </a:tr>
              <a:tr h="342896">
                <a:tc>
                  <a:txBody>
                    <a:bodyPr/>
                    <a:lstStyle/>
                    <a:p>
                      <a:pPr marL="342900" indent="-342900" algn="ctr">
                        <a:buNone/>
                      </a:pPr>
                      <a:r>
                        <a:rPr lang="hr-HR" dirty="0" smtClean="0"/>
                        <a:t>7. Selektivno pristupanje</a:t>
                      </a:r>
                    </a:p>
                    <a:p>
                      <a:pPr marL="342900" indent="-342900" algn="ctr">
                        <a:buNone/>
                      </a:pPr>
                      <a:r>
                        <a:rPr lang="hr-HR" dirty="0" smtClean="0"/>
                        <a:t>8. Preusmjeravanje na učenje</a:t>
                      </a:r>
                    </a:p>
                    <a:p>
                      <a:pPr marL="342900" indent="-342900" algn="ctr">
                        <a:buNone/>
                      </a:pPr>
                      <a:r>
                        <a:rPr lang="hr-HR" dirty="0" smtClean="0"/>
                        <a:t>9. Davanje izbora</a:t>
                      </a:r>
                    </a:p>
                    <a:p>
                      <a:pPr marL="342900" indent="-342900" algn="ctr">
                        <a:buNone/>
                      </a:pPr>
                      <a:r>
                        <a:rPr lang="hr-HR" dirty="0" smtClean="0"/>
                        <a:t>10. Provođenje</a:t>
                      </a:r>
                      <a:endParaRPr lang="hr-HR" dirty="0"/>
                    </a:p>
                  </a:txBody>
                  <a:tcPr/>
                </a:tc>
              </a:tr>
            </a:tbl>
          </a:graphicData>
        </a:graphic>
      </p:graphicFrame>
      <p:cxnSp>
        <p:nvCxnSpPr>
          <p:cNvPr id="8" name="Straight Arrow Connector 7"/>
          <p:cNvCxnSpPr/>
          <p:nvPr/>
        </p:nvCxnSpPr>
        <p:spPr>
          <a:xfrm>
            <a:off x="5072066" y="3571876"/>
            <a:ext cx="85725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3214678" y="3571876"/>
            <a:ext cx="78581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572132" y="3214686"/>
            <a:ext cx="3428992" cy="369332"/>
          </a:xfrm>
          <a:prstGeom prst="rect">
            <a:avLst/>
          </a:prstGeom>
          <a:noFill/>
        </p:spPr>
        <p:txBody>
          <a:bodyPr wrap="square" rtlCol="0">
            <a:spAutoFit/>
          </a:bodyPr>
          <a:lstStyle/>
          <a:p>
            <a:r>
              <a:rPr lang="hr-HR" dirty="0" smtClean="0"/>
              <a:t>Učenici koji ne izvršavanju zadatak</a:t>
            </a:r>
            <a:endParaRPr lang="hr-HR" dirty="0"/>
          </a:p>
        </p:txBody>
      </p:sp>
      <p:sp>
        <p:nvSpPr>
          <p:cNvPr id="16" name="TextBox 15"/>
          <p:cNvSpPr txBox="1"/>
          <p:nvPr/>
        </p:nvSpPr>
        <p:spPr>
          <a:xfrm>
            <a:off x="928662" y="3214686"/>
            <a:ext cx="2979342" cy="369332"/>
          </a:xfrm>
          <a:prstGeom prst="rect">
            <a:avLst/>
          </a:prstGeom>
          <a:noFill/>
        </p:spPr>
        <p:txBody>
          <a:bodyPr wrap="none" rtlCol="0">
            <a:spAutoFit/>
          </a:bodyPr>
          <a:lstStyle/>
          <a:p>
            <a:r>
              <a:rPr lang="hr-HR" dirty="0" smtClean="0"/>
              <a:t>Učenici koji izvršavaju zadatak</a:t>
            </a:r>
            <a:endParaRPr lang="hr-HR" dirty="0"/>
          </a:p>
        </p:txBody>
      </p:sp>
      <p:sp>
        <p:nvSpPr>
          <p:cNvPr id="10" name="Slide Number Placeholder 9"/>
          <p:cNvSpPr>
            <a:spLocks noGrp="1"/>
          </p:cNvSpPr>
          <p:nvPr>
            <p:ph type="sldNum" sz="quarter" idx="12"/>
          </p:nvPr>
        </p:nvSpPr>
        <p:spPr/>
        <p:txBody>
          <a:bodyPr/>
          <a:lstStyle/>
          <a:p>
            <a:fld id="{C4F925E9-C0A4-4D8C-834B-4DD06BA238F1}" type="slidenum">
              <a:rPr lang="hr-HR" smtClean="0"/>
              <a:pPr/>
              <a:t>3</a:t>
            </a:fld>
            <a:endParaRPr lang="hr-H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92500" lnSpcReduction="20000"/>
          </a:bodyPr>
          <a:lstStyle/>
          <a:p>
            <a:pPr>
              <a:buNone/>
            </a:pPr>
            <a:r>
              <a:rPr lang="hr-HR" dirty="0" smtClean="0"/>
              <a:t>Nakon davanja izbora usmjerite učenika na učenje i ne upuštajte se u daljnje rasprave o datim mogućnostima. Koristite govor tijela kako bi signalizirali da je diskusija završena lagano okrećući leđa učeniku i odlazeći.</a:t>
            </a:r>
          </a:p>
          <a:p>
            <a:pPr>
              <a:buNone/>
            </a:pPr>
            <a:r>
              <a:rPr lang="hr-HR" dirty="0" smtClean="0"/>
              <a:t>Zadnja mogućnost (“.....ili ćeš morati ostati nakon nastave.”) posebno je učinkovita kad:</a:t>
            </a:r>
          </a:p>
          <a:p>
            <a:pPr>
              <a:buNone/>
            </a:pPr>
            <a:r>
              <a:rPr lang="hr-HR" dirty="0" smtClean="0"/>
              <a:t>  - daje mogućnost učenicima da se poprave do kraja sata</a:t>
            </a:r>
          </a:p>
          <a:p>
            <a:pPr>
              <a:buNone/>
            </a:pPr>
            <a:r>
              <a:rPr lang="hr-HR" dirty="0" smtClean="0"/>
              <a:t>  - ovaj izbor daje i učitelju vremena da se smiri i razmisli što može reći učeniku na kraju sata</a:t>
            </a:r>
          </a:p>
          <a:p>
            <a:pPr>
              <a:buNone/>
            </a:pPr>
            <a:r>
              <a:rPr lang="hr-HR" dirty="0" smtClean="0"/>
              <a:t>   - omogućuje učitelju da reagira na neprihvatljivo ponašanje bez prenapuhavanja situacije.</a:t>
            </a:r>
          </a:p>
          <a:p>
            <a:pPr>
              <a:buNone/>
            </a:pPr>
            <a:r>
              <a:rPr lang="hr-HR" dirty="0" smtClean="0"/>
              <a:t>6. Koristite se čvrstim, smirenim i odmjerenim glasom.</a:t>
            </a:r>
          </a:p>
          <a:p>
            <a:pPr>
              <a:buNone/>
            </a:pPr>
            <a:r>
              <a:rPr lang="hr-HR" dirty="0" smtClean="0"/>
              <a:t>Ovisno o učeniku, nekad će biti učinovitije dati izbor u blizini učenika,a kod nekih sa veće udaljenosti.</a:t>
            </a:r>
          </a:p>
          <a:p>
            <a:pPr>
              <a:buNone/>
            </a:pPr>
            <a:r>
              <a:rPr lang="hr-HR" dirty="0" smtClean="0"/>
              <a:t>7. Napravite stanku nakon davanja izbora. Odšetajte nakon stanke i promatrajte učenika s prekidima.</a:t>
            </a:r>
          </a:p>
        </p:txBody>
      </p:sp>
      <p:sp>
        <p:nvSpPr>
          <p:cNvPr id="4" name="Slide Number Placeholder 3"/>
          <p:cNvSpPr>
            <a:spLocks noGrp="1"/>
          </p:cNvSpPr>
          <p:nvPr>
            <p:ph type="sldNum" sz="quarter" idx="12"/>
          </p:nvPr>
        </p:nvSpPr>
        <p:spPr/>
        <p:txBody>
          <a:bodyPr/>
          <a:lstStyle/>
          <a:p>
            <a:fld id="{C4F925E9-C0A4-4D8C-834B-4DD06BA238F1}" type="slidenum">
              <a:rPr lang="hr-HR" smtClean="0"/>
              <a:pPr/>
              <a:t>30</a:t>
            </a:fld>
            <a:endParaRPr lang="hr-H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r>
              <a:rPr lang="hr-HR" sz="4000" dirty="0" smtClean="0"/>
              <a:t>Vještina 10 Provođenje</a:t>
            </a:r>
            <a:endParaRPr lang="hr-HR" sz="4000" dirty="0"/>
          </a:p>
        </p:txBody>
      </p:sp>
      <p:sp>
        <p:nvSpPr>
          <p:cNvPr id="3" name="Content Placeholder 2"/>
          <p:cNvSpPr>
            <a:spLocks noGrp="1"/>
          </p:cNvSpPr>
          <p:nvPr>
            <p:ph idx="1"/>
          </p:nvPr>
        </p:nvSpPr>
        <p:spPr>
          <a:xfrm>
            <a:off x="457200" y="1428736"/>
            <a:ext cx="8229600" cy="4895864"/>
          </a:xfrm>
          <a:noFill/>
        </p:spPr>
        <p:txBody>
          <a:bodyPr>
            <a:normAutofit fontScale="70000" lnSpcReduction="20000"/>
          </a:bodyPr>
          <a:lstStyle/>
          <a:p>
            <a:r>
              <a:rPr lang="hr-HR" sz="2000" b="1" dirty="0" smtClean="0"/>
              <a:t>Odlučno, planirano reagiranje na predugo ne izvršavanje zadataka ili neprimjereno ponašanje koje ozbiljno narušava radnu atmosferu</a:t>
            </a:r>
            <a:r>
              <a:rPr lang="hr-HR" dirty="0" smtClean="0"/>
              <a:t>.</a:t>
            </a:r>
          </a:p>
          <a:p>
            <a:r>
              <a:rPr lang="hr-HR" dirty="0" smtClean="0"/>
              <a:t>Zašto je provođenje učinkovita vještina?</a:t>
            </a:r>
          </a:p>
          <a:p>
            <a:r>
              <a:rPr lang="hr-HR" dirty="0" smtClean="0"/>
              <a:t>- jasno utvrđuje da mislite što kažete</a:t>
            </a:r>
          </a:p>
          <a:p>
            <a:r>
              <a:rPr lang="hr-HR" dirty="0" smtClean="0"/>
              <a:t>- primjer je asertivnog ponašanja u trenutku krize</a:t>
            </a:r>
          </a:p>
          <a:p>
            <a:r>
              <a:rPr lang="hr-HR" dirty="0" smtClean="0"/>
              <a:t>- primjer je moralnog i hrabrog ponašanja</a:t>
            </a:r>
          </a:p>
          <a:p>
            <a:endParaRPr lang="hr-HR" dirty="0" smtClean="0"/>
          </a:p>
          <a:p>
            <a:r>
              <a:rPr lang="hr-HR" dirty="0" smtClean="0"/>
              <a:t>Preporuke: Provođenje je nužno kada niti jedna druga strategija nije učinkovita. Ponašajte se samouvjereno iako ste možda nervozi i nesigurni. </a:t>
            </a:r>
          </a:p>
          <a:p>
            <a:r>
              <a:rPr lang="hr-HR" b="1" dirty="0" smtClean="0"/>
              <a:t>Kako provesti provođenje</a:t>
            </a:r>
            <a:r>
              <a:rPr lang="hr-HR" dirty="0" smtClean="0"/>
              <a:t>?</a:t>
            </a:r>
          </a:p>
          <a:p>
            <a:r>
              <a:rPr lang="hr-HR" dirty="0" smtClean="0"/>
              <a:t>1. Demonstrirajte samouvjerenje koristeći odgovarajući govor tijela i smiren, čvrst glas.</a:t>
            </a:r>
          </a:p>
          <a:p>
            <a:r>
              <a:rPr lang="hr-HR" dirty="0" smtClean="0"/>
              <a:t>Budite svjesni razlike između smirenog, čvrstog i asertivog glasa i ljutog ili iziritiranog. Ton ne mora biti glasan da bi pokazivo čvrstoću.</a:t>
            </a:r>
          </a:p>
          <a:p>
            <a:r>
              <a:rPr lang="hr-HR" dirty="0" smtClean="0"/>
              <a:t>2. Napravite što ste planirali i rekli da ćete napraviti. Učinite to sada.</a:t>
            </a:r>
          </a:p>
          <a:p>
            <a:r>
              <a:rPr lang="hr-HR" dirty="0" smtClean="0"/>
              <a:t>3. Razmislite o premještanju ostalih učenika ako je njihova sigurnost u pitanju.</a:t>
            </a:r>
          </a:p>
          <a:p>
            <a:r>
              <a:rPr lang="hr-HR" dirty="0" smtClean="0"/>
              <a:t>4. Ako se osjećate nemoćni, napišite dnevnik opisujući događaj. </a:t>
            </a:r>
          </a:p>
          <a:p>
            <a:r>
              <a:rPr lang="hr-HR" dirty="0" smtClean="0"/>
              <a:t>5. Provođenje može izgledati i biti uznemirujuće </a:t>
            </a:r>
          </a:p>
          <a:p>
            <a:endParaRPr lang="hr-HR" dirty="0" smtClean="0"/>
          </a:p>
          <a:p>
            <a:endParaRPr lang="hr-HR" dirty="0" smtClean="0"/>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31</a:t>
            </a:fld>
            <a:endParaRPr lang="hr-H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85000" lnSpcReduction="10000"/>
          </a:bodyPr>
          <a:lstStyle/>
          <a:p>
            <a:r>
              <a:rPr lang="hr-HR" dirty="0" smtClean="0"/>
              <a:t>- provedite ga svejedno jer ono utvrđuje postavljene granice</a:t>
            </a:r>
          </a:p>
          <a:p>
            <a:r>
              <a:rPr lang="hr-HR" dirty="0" smtClean="0"/>
              <a:t>- svi učenici će znati da mislite što kažete</a:t>
            </a:r>
          </a:p>
          <a:p>
            <a:r>
              <a:rPr lang="hr-HR" dirty="0" smtClean="0"/>
              <a:t>- osjećat će se sigurnije i njihovo povjerenje u vas će se učvrstiti</a:t>
            </a:r>
          </a:p>
          <a:p>
            <a:endParaRPr lang="hr-HR" dirty="0" smtClean="0"/>
          </a:p>
          <a:p>
            <a:r>
              <a:rPr lang="hr-HR" dirty="0" smtClean="0"/>
              <a:t>6. Razgovarajte o događaju sa kolegama kasnije ako je moguće:</a:t>
            </a:r>
          </a:p>
          <a:p>
            <a:r>
              <a:rPr lang="hr-HR" dirty="0" smtClean="0"/>
              <a:t>a) opišite događaj u kratko. Zatražite savjet od pp službe.</a:t>
            </a:r>
          </a:p>
          <a:p>
            <a:endParaRPr lang="hr-HR" dirty="0" smtClean="0"/>
          </a:p>
          <a:p>
            <a:r>
              <a:rPr lang="hr-HR" dirty="0" smtClean="0"/>
              <a:t>b) kritično se osvrnite na dogođaj, pitajte se:</a:t>
            </a:r>
          </a:p>
          <a:p>
            <a:r>
              <a:rPr lang="hr-HR" dirty="0" smtClean="0"/>
              <a:t>- što sam učinila, a da je pomoglo?</a:t>
            </a:r>
          </a:p>
          <a:p>
            <a:r>
              <a:rPr lang="hr-HR" dirty="0" smtClean="0"/>
              <a:t>- što sam učinila, a da nije pomoglo?</a:t>
            </a:r>
          </a:p>
          <a:p>
            <a:r>
              <a:rPr lang="hr-HR" dirty="0" smtClean="0"/>
              <a:t>- što sam mogla naraviti drugačije?</a:t>
            </a:r>
          </a:p>
          <a:p>
            <a:r>
              <a:rPr lang="hr-HR" dirty="0" smtClean="0"/>
              <a:t>- kome se mogu obratiti za savjet?</a:t>
            </a:r>
          </a:p>
          <a:p>
            <a:endParaRPr lang="hr-HR" dirty="0" smtClean="0"/>
          </a:p>
          <a:p>
            <a:r>
              <a:rPr lang="hr-HR" dirty="0" smtClean="0"/>
              <a:t>c) provjerite svoj plan korekcije ponašanja ako je potrebno- razmislite koliko učinkovito koristite prevenivne strategije</a:t>
            </a:r>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32</a:t>
            </a:fld>
            <a:endParaRPr lang="hr-H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Komunikacija </a:t>
            </a:r>
            <a:endParaRPr lang="hr-HR" dirty="0"/>
          </a:p>
        </p:txBody>
      </p:sp>
      <p:sp>
        <p:nvSpPr>
          <p:cNvPr id="3" name="Rezervirano mjesto sadržaja 2"/>
          <p:cNvSpPr>
            <a:spLocks noGrp="1"/>
          </p:cNvSpPr>
          <p:nvPr>
            <p:ph idx="1"/>
          </p:nvPr>
        </p:nvSpPr>
        <p:spPr/>
        <p:txBody>
          <a:bodyPr/>
          <a:lstStyle/>
          <a:p>
            <a:endParaRPr lang="hr-HR" dirty="0" smtClean="0"/>
          </a:p>
          <a:p>
            <a:r>
              <a:rPr lang="hr-HR" dirty="0" smtClean="0"/>
              <a:t>Verbalna – 7%</a:t>
            </a:r>
          </a:p>
          <a:p>
            <a:r>
              <a:rPr lang="hr-HR" dirty="0" smtClean="0"/>
              <a:t>Neverbalna – 93% (55% neverbalno + 38% glas i dikcija)</a:t>
            </a:r>
          </a:p>
          <a:p>
            <a:endParaRPr lang="hr-HR" dirty="0"/>
          </a:p>
          <a:p>
            <a:endParaRPr lang="hr-HR" dirty="0" smtClean="0"/>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33</a:t>
            </a:fld>
            <a:endParaRPr lang="hr-HR"/>
          </a:p>
        </p:txBody>
      </p:sp>
    </p:spTree>
    <p:extLst>
      <p:ext uri="{BB962C8B-B14F-4D97-AF65-F5344CB8AC3E}">
        <p14:creationId xmlns:p14="http://schemas.microsoft.com/office/powerpoint/2010/main" val="1548747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Tehnike </a:t>
            </a:r>
            <a:endParaRPr lang="hr-HR" dirty="0"/>
          </a:p>
        </p:txBody>
      </p:sp>
      <p:sp>
        <p:nvSpPr>
          <p:cNvPr id="3" name="Rezervirano mjesto sadržaja 2"/>
          <p:cNvSpPr>
            <a:spLocks noGrp="1"/>
          </p:cNvSpPr>
          <p:nvPr>
            <p:ph idx="1"/>
          </p:nvPr>
        </p:nvSpPr>
        <p:spPr/>
        <p:txBody>
          <a:bodyPr/>
          <a:lstStyle/>
          <a:p>
            <a:r>
              <a:rPr lang="hr-HR" dirty="0" smtClean="0"/>
              <a:t>Prostor</a:t>
            </a:r>
          </a:p>
          <a:p>
            <a:r>
              <a:rPr lang="hr-HR" dirty="0" smtClean="0"/>
              <a:t>Mjesto iz kojeg govorimo</a:t>
            </a:r>
          </a:p>
          <a:p>
            <a:r>
              <a:rPr lang="hr-HR" dirty="0" smtClean="0"/>
              <a:t>Cilj komunikacije</a:t>
            </a:r>
          </a:p>
          <a:p>
            <a:r>
              <a:rPr lang="hr-HR" dirty="0" smtClean="0"/>
              <a:t>Odgovornost </a:t>
            </a:r>
          </a:p>
          <a:p>
            <a:r>
              <a:rPr lang="hr-HR" dirty="0" smtClean="0"/>
              <a:t>Ja - poruke</a:t>
            </a:r>
          </a:p>
          <a:p>
            <a:r>
              <a:rPr lang="hr-HR" dirty="0" smtClean="0"/>
              <a:t>Dupliciranje</a:t>
            </a:r>
          </a:p>
          <a:p>
            <a:r>
              <a:rPr lang="hr-HR" dirty="0" smtClean="0"/>
              <a:t>Hlađenje</a:t>
            </a:r>
          </a:p>
          <a:p>
            <a:r>
              <a:rPr lang="hr-HR" dirty="0" smtClean="0"/>
              <a:t>Prenošenje na treću osobu </a:t>
            </a:r>
          </a:p>
          <a:p>
            <a:endParaRPr lang="hr-HR" dirty="0" smtClean="0"/>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34</a:t>
            </a:fld>
            <a:endParaRPr lang="hr-HR"/>
          </a:p>
        </p:txBody>
      </p:sp>
    </p:spTree>
    <p:extLst>
      <p:ext uri="{BB962C8B-B14F-4D97-AF65-F5344CB8AC3E}">
        <p14:creationId xmlns:p14="http://schemas.microsoft.com/office/powerpoint/2010/main" val="1047051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Socijalna inteligencija </a:t>
            </a:r>
            <a:endParaRPr lang="hr-HR" dirty="0"/>
          </a:p>
        </p:txBody>
      </p:sp>
      <p:sp>
        <p:nvSpPr>
          <p:cNvPr id="3" name="Rezervirano mjesto sadržaja 2"/>
          <p:cNvSpPr>
            <a:spLocks noGrp="1"/>
          </p:cNvSpPr>
          <p:nvPr>
            <p:ph idx="1"/>
          </p:nvPr>
        </p:nvSpPr>
        <p:spPr/>
        <p:txBody>
          <a:bodyPr/>
          <a:lstStyle/>
          <a:p>
            <a:pPr lvl="0">
              <a:buClr>
                <a:srgbClr val="94C600"/>
              </a:buClr>
              <a:buSzPct val="85000"/>
            </a:pPr>
            <a:r>
              <a:rPr lang="hr-HR" sz="2700" dirty="0">
                <a:solidFill>
                  <a:prstClr val="black"/>
                </a:solidFill>
                <a:latin typeface="Georgia"/>
              </a:rPr>
              <a:t>Znati što treba učiniti i kako komunicirati s drugima kako bi lakše išli kroz život</a:t>
            </a:r>
          </a:p>
          <a:p>
            <a:pPr lvl="0">
              <a:buClr>
                <a:srgbClr val="94C600"/>
              </a:buClr>
              <a:buSzPct val="85000"/>
            </a:pPr>
            <a:r>
              <a:rPr lang="hr-HR" sz="2700" dirty="0">
                <a:solidFill>
                  <a:prstClr val="black"/>
                </a:solidFill>
                <a:latin typeface="Georgia"/>
              </a:rPr>
              <a:t>Suosjećanje, pažnja, usklađivanje, razumijevanje drugih, utjecaj, ponašanje…</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35</a:t>
            </a:fld>
            <a:endParaRPr lang="hr-HR"/>
          </a:p>
        </p:txBody>
      </p:sp>
    </p:spTree>
    <p:extLst>
      <p:ext uri="{BB962C8B-B14F-4D97-AF65-F5344CB8AC3E}">
        <p14:creationId xmlns:p14="http://schemas.microsoft.com/office/powerpoint/2010/main" val="1521405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Biti socijalno inteligentan znači…</a:t>
            </a:r>
            <a:endParaRPr lang="hr-HR" dirty="0"/>
          </a:p>
        </p:txBody>
      </p:sp>
      <p:sp>
        <p:nvSpPr>
          <p:cNvPr id="3" name="Rezervirano mjesto sadržaja 2"/>
          <p:cNvSpPr>
            <a:spLocks noGrp="1"/>
          </p:cNvSpPr>
          <p:nvPr>
            <p:ph idx="1"/>
          </p:nvPr>
        </p:nvSpPr>
        <p:spPr/>
        <p:txBody>
          <a:bodyPr/>
          <a:lstStyle/>
          <a:p>
            <a:pPr lvl="0">
              <a:buClr>
                <a:srgbClr val="94C600"/>
              </a:buClr>
              <a:buSzPct val="85000"/>
            </a:pPr>
            <a:r>
              <a:rPr lang="hr-HR" sz="2700" dirty="0">
                <a:solidFill>
                  <a:prstClr val="black"/>
                </a:solidFill>
                <a:latin typeface="Georgia"/>
              </a:rPr>
              <a:t>Šale, razgovori, snalaženje</a:t>
            </a:r>
          </a:p>
          <a:p>
            <a:pPr lvl="0">
              <a:buClr>
                <a:srgbClr val="94C600"/>
              </a:buClr>
              <a:buSzPct val="85000"/>
            </a:pPr>
            <a:endParaRPr lang="hr-HR" sz="2700" dirty="0">
              <a:solidFill>
                <a:prstClr val="black"/>
              </a:solidFill>
              <a:latin typeface="Georgia"/>
            </a:endParaRPr>
          </a:p>
          <a:p>
            <a:pPr lvl="0">
              <a:buClr>
                <a:srgbClr val="94C600"/>
              </a:buClr>
              <a:buSzPct val="85000"/>
            </a:pPr>
            <a:r>
              <a:rPr lang="hr-HR" sz="2700" dirty="0">
                <a:solidFill>
                  <a:prstClr val="black"/>
                </a:solidFill>
                <a:latin typeface="Georgia"/>
              </a:rPr>
              <a:t> oni su omiljeni u društvu, barataju šalama, obaraju s nogu svojim pričama, na sve imaju odgovor i nema toga pred čime će im biti neugodno, svi ih vole, nikad se ne svađaju jer sve okrenu na pozitivu</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36</a:t>
            </a:fld>
            <a:endParaRPr lang="hr-HR"/>
          </a:p>
        </p:txBody>
      </p:sp>
    </p:spTree>
    <p:extLst>
      <p:ext uri="{BB962C8B-B14F-4D97-AF65-F5344CB8AC3E}">
        <p14:creationId xmlns:p14="http://schemas.microsoft.com/office/powerpoint/2010/main" val="190921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Onima s lošom int. </a:t>
            </a:r>
            <a:r>
              <a:rPr lang="hr-HR" dirty="0"/>
              <a:t>č</a:t>
            </a:r>
            <a:r>
              <a:rPr lang="hr-HR" dirty="0" smtClean="0"/>
              <a:t>esto prođe kroz glavu…</a:t>
            </a:r>
            <a:endParaRPr lang="hr-HR" dirty="0"/>
          </a:p>
        </p:txBody>
      </p:sp>
      <p:sp>
        <p:nvSpPr>
          <p:cNvPr id="3" name="Rezervirano mjesto sadržaja 2"/>
          <p:cNvSpPr>
            <a:spLocks noGrp="1"/>
          </p:cNvSpPr>
          <p:nvPr>
            <p:ph idx="1"/>
          </p:nvPr>
        </p:nvSpPr>
        <p:spPr/>
        <p:txBody>
          <a:bodyPr/>
          <a:lstStyle/>
          <a:p>
            <a:pPr marL="0" lvl="0" indent="0">
              <a:buClr>
                <a:srgbClr val="94C600"/>
              </a:buClr>
              <a:buSzPct val="85000"/>
              <a:buNone/>
            </a:pPr>
            <a:r>
              <a:rPr lang="hr-HR" sz="2700" dirty="0">
                <a:solidFill>
                  <a:prstClr val="black"/>
                </a:solidFill>
                <a:latin typeface="Georgia"/>
              </a:rPr>
              <a:t>često prođe kroz glavu …..</a:t>
            </a:r>
          </a:p>
          <a:p>
            <a:pPr lvl="0">
              <a:buClr>
                <a:srgbClr val="94C600"/>
              </a:buClr>
              <a:buSzPct val="85000"/>
            </a:pPr>
            <a:endParaRPr lang="hr-HR" sz="2700" dirty="0">
              <a:solidFill>
                <a:prstClr val="black"/>
              </a:solidFill>
              <a:latin typeface="Georgia"/>
            </a:endParaRPr>
          </a:p>
          <a:p>
            <a:pPr lvl="0">
              <a:buClr>
                <a:srgbClr val="94C600"/>
              </a:buClr>
              <a:buSzPct val="85000"/>
            </a:pPr>
            <a:r>
              <a:rPr lang="hr-HR" sz="2700" dirty="0">
                <a:solidFill>
                  <a:prstClr val="black"/>
                </a:solidFill>
                <a:latin typeface="Georgia"/>
              </a:rPr>
              <a:t> sad bi to rekao, ali neugodno mi je</a:t>
            </a:r>
          </a:p>
          <a:p>
            <a:pPr lvl="0">
              <a:buClr>
                <a:srgbClr val="94C600"/>
              </a:buClr>
              <a:buSzPct val="85000"/>
            </a:pPr>
            <a:r>
              <a:rPr lang="hr-HR" sz="2700" dirty="0">
                <a:solidFill>
                  <a:prstClr val="black"/>
                </a:solidFill>
                <a:latin typeface="Georgia"/>
              </a:rPr>
              <a:t> ovo nisam trebao reći</a:t>
            </a:r>
          </a:p>
          <a:p>
            <a:pPr lvl="0">
              <a:buClr>
                <a:srgbClr val="94C600"/>
              </a:buClr>
              <a:buSzPct val="85000"/>
            </a:pPr>
            <a:r>
              <a:rPr lang="hr-HR" sz="2700" dirty="0">
                <a:solidFill>
                  <a:prstClr val="black"/>
                </a:solidFill>
                <a:latin typeface="Georgia"/>
              </a:rPr>
              <a:t> ajme, sigurno misli kakva sam ja čudakinja</a:t>
            </a:r>
          </a:p>
          <a:p>
            <a:pPr lvl="0">
              <a:buClr>
                <a:srgbClr val="94C600"/>
              </a:buClr>
              <a:buSzPct val="85000"/>
            </a:pPr>
            <a:r>
              <a:rPr lang="hr-HR" sz="2700" dirty="0">
                <a:solidFill>
                  <a:prstClr val="black"/>
                </a:solidFill>
                <a:latin typeface="Georgia"/>
              </a:rPr>
              <a:t> da mi bar nije ovako neugodno</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37</a:t>
            </a:fld>
            <a:endParaRPr lang="hr-HR"/>
          </a:p>
        </p:txBody>
      </p:sp>
    </p:spTree>
    <p:extLst>
      <p:ext uri="{BB962C8B-B14F-4D97-AF65-F5344CB8AC3E}">
        <p14:creationId xmlns:p14="http://schemas.microsoft.com/office/powerpoint/2010/main" val="2960872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Emotivna inteligencija </a:t>
            </a:r>
            <a:endParaRPr lang="hr-HR" dirty="0"/>
          </a:p>
        </p:txBody>
      </p:sp>
      <p:sp>
        <p:nvSpPr>
          <p:cNvPr id="3" name="Rezervirano mjesto sadržaja 2"/>
          <p:cNvSpPr>
            <a:spLocks noGrp="1"/>
          </p:cNvSpPr>
          <p:nvPr>
            <p:ph idx="1"/>
          </p:nvPr>
        </p:nvSpPr>
        <p:spPr/>
        <p:txBody>
          <a:bodyPr/>
          <a:lstStyle/>
          <a:p>
            <a:pPr lvl="0">
              <a:buClr>
                <a:srgbClr val="94C600"/>
              </a:buClr>
              <a:buSzPct val="85000"/>
            </a:pPr>
            <a:r>
              <a:rPr lang="hr-HR" sz="2700" dirty="0">
                <a:solidFill>
                  <a:prstClr val="black"/>
                </a:solidFill>
                <a:latin typeface="Georgia"/>
              </a:rPr>
              <a:t>Sposobnost prepoznavanja osjećaja, njihovog razumijevanja, kontroliranja i korištenja za izražavanje misli</a:t>
            </a:r>
          </a:p>
          <a:p>
            <a:pPr lvl="0">
              <a:buClr>
                <a:srgbClr val="94C600"/>
              </a:buClr>
              <a:buSzPct val="85000"/>
            </a:pPr>
            <a:r>
              <a:rPr lang="hr-HR" sz="2700" dirty="0">
                <a:solidFill>
                  <a:prstClr val="black"/>
                </a:solidFill>
                <a:latin typeface="Georgia"/>
              </a:rPr>
              <a:t>IQ – nema veze sa uspjehom i zadovoljstvom u životu</a:t>
            </a:r>
          </a:p>
          <a:p>
            <a:pPr lvl="0">
              <a:buClr>
                <a:srgbClr val="94C600"/>
              </a:buClr>
              <a:buSzPct val="85000"/>
            </a:pPr>
            <a:r>
              <a:rPr lang="hr-HR" sz="2700" dirty="0">
                <a:solidFill>
                  <a:prstClr val="black"/>
                </a:solidFill>
                <a:latin typeface="Georgia"/>
              </a:rPr>
              <a:t>EI uglavnom jamči uspjeh (zonska skala)</a:t>
            </a:r>
          </a:p>
          <a:p>
            <a:pPr lvl="0">
              <a:buClr>
                <a:srgbClr val="94C600"/>
              </a:buClr>
              <a:buSzPct val="85000"/>
            </a:pPr>
            <a:endParaRPr lang="hr-HR" sz="2700" dirty="0">
              <a:solidFill>
                <a:prstClr val="black"/>
              </a:solidFill>
              <a:latin typeface="Georgia"/>
            </a:endParaRP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38</a:t>
            </a:fld>
            <a:endParaRPr lang="hr-HR"/>
          </a:p>
        </p:txBody>
      </p:sp>
    </p:spTree>
    <p:extLst>
      <p:ext uri="{BB962C8B-B14F-4D97-AF65-F5344CB8AC3E}">
        <p14:creationId xmlns:p14="http://schemas.microsoft.com/office/powerpoint/2010/main" val="631242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Emotivno inteligentni… </a:t>
            </a:r>
            <a:endParaRPr lang="hr-HR" dirty="0"/>
          </a:p>
        </p:txBody>
      </p:sp>
      <p:sp>
        <p:nvSpPr>
          <p:cNvPr id="3" name="Rezervirano mjesto sadržaja 2"/>
          <p:cNvSpPr>
            <a:spLocks noGrp="1"/>
          </p:cNvSpPr>
          <p:nvPr>
            <p:ph idx="1"/>
          </p:nvPr>
        </p:nvSpPr>
        <p:spPr/>
        <p:txBody>
          <a:bodyPr>
            <a:normAutofit lnSpcReduction="10000"/>
          </a:bodyPr>
          <a:lstStyle/>
          <a:p>
            <a:pPr lvl="0">
              <a:buClr>
                <a:srgbClr val="94C600"/>
              </a:buClr>
              <a:buSzPct val="85000"/>
            </a:pPr>
            <a:r>
              <a:rPr lang="hr-HR" sz="2700" dirty="0">
                <a:solidFill>
                  <a:prstClr val="black"/>
                </a:solidFill>
                <a:latin typeface="Georgia"/>
              </a:rPr>
              <a:t>Neće se lako zbuniti</a:t>
            </a:r>
          </a:p>
          <a:p>
            <a:pPr lvl="0">
              <a:buClr>
                <a:srgbClr val="94C600"/>
              </a:buClr>
              <a:buSzPct val="85000"/>
            </a:pPr>
            <a:r>
              <a:rPr lang="hr-HR" sz="2700" dirty="0">
                <a:solidFill>
                  <a:prstClr val="black"/>
                </a:solidFill>
                <a:latin typeface="Georgia"/>
              </a:rPr>
              <a:t>Rijetko žali za svojim odlukama</a:t>
            </a:r>
          </a:p>
          <a:p>
            <a:pPr lvl="0">
              <a:buClr>
                <a:srgbClr val="94C600"/>
              </a:buClr>
              <a:buSzPct val="85000"/>
            </a:pPr>
            <a:r>
              <a:rPr lang="hr-HR" sz="2700" dirty="0">
                <a:solidFill>
                  <a:prstClr val="black"/>
                </a:solidFill>
                <a:latin typeface="Georgia"/>
              </a:rPr>
              <a:t>Odlično se nosi sa stresom(dupliciranje, hlađenje)</a:t>
            </a:r>
          </a:p>
          <a:p>
            <a:pPr lvl="0">
              <a:buClr>
                <a:srgbClr val="94C600"/>
              </a:buClr>
              <a:buSzPct val="85000"/>
            </a:pPr>
            <a:r>
              <a:rPr lang="hr-HR" sz="2700" dirty="0">
                <a:solidFill>
                  <a:prstClr val="black"/>
                </a:solidFill>
                <a:latin typeface="Georgia"/>
              </a:rPr>
              <a:t>Voli izazove </a:t>
            </a:r>
          </a:p>
          <a:p>
            <a:pPr lvl="0">
              <a:buClr>
                <a:srgbClr val="94C600"/>
              </a:buClr>
              <a:buSzPct val="85000"/>
            </a:pPr>
            <a:r>
              <a:rPr lang="hr-HR" sz="2700" dirty="0">
                <a:solidFill>
                  <a:prstClr val="black"/>
                </a:solidFill>
                <a:latin typeface="Georgia"/>
              </a:rPr>
              <a:t>Ne pada pod pritiskom</a:t>
            </a:r>
          </a:p>
          <a:p>
            <a:pPr lvl="0">
              <a:buClr>
                <a:srgbClr val="94C600"/>
              </a:buClr>
              <a:buSzPct val="85000"/>
            </a:pPr>
            <a:r>
              <a:rPr lang="hr-HR" sz="2700" dirty="0">
                <a:solidFill>
                  <a:prstClr val="black"/>
                </a:solidFill>
                <a:latin typeface="Georgia"/>
              </a:rPr>
              <a:t>Samo-ograničavajuća je</a:t>
            </a:r>
          </a:p>
          <a:p>
            <a:pPr lvl="0">
              <a:buClr>
                <a:srgbClr val="94C600"/>
              </a:buClr>
              <a:buSzPct val="85000"/>
            </a:pPr>
            <a:r>
              <a:rPr lang="hr-HR" sz="2700" dirty="0">
                <a:solidFill>
                  <a:prstClr val="black"/>
                </a:solidFill>
                <a:latin typeface="Georgia"/>
              </a:rPr>
              <a:t>Visoko samopouzdanje</a:t>
            </a:r>
          </a:p>
          <a:p>
            <a:pPr lvl="0">
              <a:buClr>
                <a:srgbClr val="94C600"/>
              </a:buClr>
              <a:buSzPct val="85000"/>
            </a:pPr>
            <a:r>
              <a:rPr lang="hr-HR" sz="2700" dirty="0">
                <a:solidFill>
                  <a:prstClr val="black"/>
                </a:solidFill>
                <a:latin typeface="Georgia"/>
              </a:rPr>
              <a:t>Zna prepoznati svoje vrijednosti</a:t>
            </a:r>
          </a:p>
          <a:p>
            <a:pPr lvl="0">
              <a:buClr>
                <a:srgbClr val="94C600"/>
              </a:buClr>
              <a:buSzPct val="85000"/>
            </a:pPr>
            <a:r>
              <a:rPr lang="hr-HR" sz="2700" dirty="0">
                <a:solidFill>
                  <a:prstClr val="black"/>
                </a:solidFill>
                <a:latin typeface="Georgia"/>
              </a:rPr>
              <a:t>Zdravija je</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39</a:t>
            </a:fld>
            <a:endParaRPr lang="hr-HR"/>
          </a:p>
        </p:txBody>
      </p:sp>
    </p:spTree>
    <p:extLst>
      <p:ext uri="{BB962C8B-B14F-4D97-AF65-F5344CB8AC3E}">
        <p14:creationId xmlns:p14="http://schemas.microsoft.com/office/powerpoint/2010/main" val="430864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1571612"/>
            <a:ext cx="8072494" cy="1477328"/>
          </a:xfrm>
          <a:prstGeom prst="rect">
            <a:avLst/>
          </a:prstGeom>
          <a:noFill/>
        </p:spPr>
        <p:txBody>
          <a:bodyPr wrap="square" rtlCol="0">
            <a:spAutoFit/>
          </a:bodyPr>
          <a:lstStyle/>
          <a:p>
            <a:r>
              <a:rPr lang="hr-HR" b="1" i="1" dirty="0" smtClean="0"/>
              <a:t>Preporuka</a:t>
            </a:r>
            <a:r>
              <a:rPr lang="hr-HR" dirty="0" smtClean="0"/>
              <a:t>: Očekivanja moraju biti jasna i popraćena preciznim uputama. Neki </a:t>
            </a:r>
          </a:p>
          <a:p>
            <a:r>
              <a:rPr lang="hr-HR" dirty="0"/>
              <a:t>o</a:t>
            </a:r>
            <a:r>
              <a:rPr lang="hr-HR" dirty="0" smtClean="0"/>
              <a:t>d načina provjere jesu li učenici razumijeli može biti putem pitanja, tražiti od </a:t>
            </a:r>
          </a:p>
          <a:p>
            <a:r>
              <a:rPr lang="hr-HR" dirty="0"/>
              <a:t>u</a:t>
            </a:r>
            <a:r>
              <a:rPr lang="hr-HR" dirty="0" smtClean="0"/>
              <a:t>čenika da ponove itd.</a:t>
            </a:r>
          </a:p>
          <a:p>
            <a:r>
              <a:rPr lang="hr-HR" dirty="0" smtClean="0"/>
              <a:t>Bez jasno postavljenih očekivanja i uputa mogućnost za poticanje poželjnih ponašanja biti će umanjena.</a:t>
            </a:r>
            <a:endParaRPr lang="hr-HR" dirty="0"/>
          </a:p>
        </p:txBody>
      </p:sp>
      <p:sp>
        <p:nvSpPr>
          <p:cNvPr id="3" name="Slide Number Placeholder 2"/>
          <p:cNvSpPr>
            <a:spLocks noGrp="1"/>
          </p:cNvSpPr>
          <p:nvPr>
            <p:ph type="sldNum" sz="quarter" idx="12"/>
          </p:nvPr>
        </p:nvSpPr>
        <p:spPr/>
        <p:txBody>
          <a:bodyPr/>
          <a:lstStyle/>
          <a:p>
            <a:fld id="{C4F925E9-C0A4-4D8C-834B-4DD06BA238F1}" type="slidenum">
              <a:rPr lang="hr-HR" smtClean="0"/>
              <a:pPr/>
              <a:t>4</a:t>
            </a:fld>
            <a:endParaRPr lang="hr-H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Pomanjkanje EI…</a:t>
            </a:r>
            <a:endParaRPr lang="hr-HR" dirty="0"/>
          </a:p>
        </p:txBody>
      </p:sp>
      <p:sp>
        <p:nvSpPr>
          <p:cNvPr id="3" name="Rezervirano mjesto sadržaja 2"/>
          <p:cNvSpPr>
            <a:spLocks noGrp="1"/>
          </p:cNvSpPr>
          <p:nvPr>
            <p:ph idx="1"/>
          </p:nvPr>
        </p:nvSpPr>
        <p:spPr/>
        <p:txBody>
          <a:bodyPr/>
          <a:lstStyle/>
          <a:p>
            <a:pPr lvl="0">
              <a:buClr>
                <a:srgbClr val="94C600"/>
              </a:buClr>
              <a:buSzPct val="85000"/>
            </a:pPr>
            <a:r>
              <a:rPr lang="hr-HR" sz="2700" dirty="0">
                <a:solidFill>
                  <a:prstClr val="black"/>
                </a:solidFill>
                <a:latin typeface="Georgia"/>
              </a:rPr>
              <a:t>Djecu boli trbuh, zamišljena su i pognute glave, rijetko vide dobro – uloga žrtve, nemaju svijest za opće dobro, ne mogu kontrolirati svoje ponašanje – šefovi, razdražljivi su(daj </a:t>
            </a:r>
            <a:r>
              <a:rPr lang="hr-HR" sz="2700" dirty="0" err="1">
                <a:solidFill>
                  <a:prstClr val="black"/>
                </a:solidFill>
                <a:latin typeface="Georgia"/>
              </a:rPr>
              <a:t>neeemoj</a:t>
            </a:r>
            <a:r>
              <a:rPr lang="hr-HR" sz="2700" dirty="0">
                <a:solidFill>
                  <a:prstClr val="black"/>
                </a:solidFill>
                <a:latin typeface="Georgia"/>
              </a:rPr>
              <a:t>….što te briga…), </a:t>
            </a:r>
            <a:r>
              <a:rPr lang="hr-HR" sz="2700" dirty="0" smtClean="0">
                <a:solidFill>
                  <a:prstClr val="black"/>
                </a:solidFill>
                <a:latin typeface="Georgia"/>
              </a:rPr>
              <a:t>nepromišljenost, </a:t>
            </a:r>
            <a:r>
              <a:rPr lang="hr-HR" sz="2700" dirty="0">
                <a:solidFill>
                  <a:prstClr val="black"/>
                </a:solidFill>
                <a:latin typeface="Georgia"/>
              </a:rPr>
              <a:t>svoje mentalne kapacitete troše na opravdavanje agresivnosti</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40</a:t>
            </a:fld>
            <a:endParaRPr lang="hr-HR"/>
          </a:p>
        </p:txBody>
      </p:sp>
    </p:spTree>
    <p:extLst>
      <p:ext uri="{BB962C8B-B14F-4D97-AF65-F5344CB8AC3E}">
        <p14:creationId xmlns:p14="http://schemas.microsoft.com/office/powerpoint/2010/main" val="3728078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Što učiniti… </a:t>
            </a:r>
            <a:endParaRPr lang="hr-HR" dirty="0"/>
          </a:p>
        </p:txBody>
      </p:sp>
      <p:sp>
        <p:nvSpPr>
          <p:cNvPr id="3" name="Rezervirano mjesto sadržaja 2"/>
          <p:cNvSpPr>
            <a:spLocks noGrp="1"/>
          </p:cNvSpPr>
          <p:nvPr>
            <p:ph idx="1"/>
          </p:nvPr>
        </p:nvSpPr>
        <p:spPr/>
        <p:txBody>
          <a:bodyPr>
            <a:normAutofit fontScale="92500" lnSpcReduction="10000"/>
          </a:bodyPr>
          <a:lstStyle/>
          <a:p>
            <a:pPr lvl="0">
              <a:buClr>
                <a:srgbClr val="94C600"/>
              </a:buClr>
              <a:buSzPct val="85000"/>
            </a:pPr>
            <a:r>
              <a:rPr lang="hr-HR" sz="2300" dirty="0">
                <a:solidFill>
                  <a:prstClr val="black"/>
                </a:solidFill>
                <a:latin typeface="Georgia"/>
              </a:rPr>
              <a:t>Razumjeti osjećaje (daj, dečki ne plaču, skrivanje osjećaja u obitelji,……)</a:t>
            </a:r>
          </a:p>
          <a:p>
            <a:pPr lvl="0">
              <a:buClr>
                <a:srgbClr val="94C600"/>
              </a:buClr>
              <a:buSzPct val="85000"/>
            </a:pPr>
            <a:r>
              <a:rPr lang="hr-HR" sz="2300" dirty="0">
                <a:solidFill>
                  <a:prstClr val="black"/>
                </a:solidFill>
                <a:latin typeface="Georgia"/>
              </a:rPr>
              <a:t>Slikanje uz glazbu</a:t>
            </a:r>
          </a:p>
          <a:p>
            <a:pPr lvl="0">
              <a:buClr>
                <a:srgbClr val="94C600"/>
              </a:buClr>
              <a:buSzPct val="85000"/>
            </a:pPr>
            <a:r>
              <a:rPr lang="hr-HR" sz="2300" dirty="0">
                <a:solidFill>
                  <a:prstClr val="black"/>
                </a:solidFill>
                <a:latin typeface="Georgia"/>
              </a:rPr>
              <a:t>Kako se osjećaš? (ubaciti se u tuđi identitet – auto i vožnja)</a:t>
            </a:r>
          </a:p>
          <a:p>
            <a:pPr lvl="0">
              <a:buClr>
                <a:srgbClr val="94C600"/>
              </a:buClr>
              <a:buSzPct val="85000"/>
            </a:pPr>
            <a:r>
              <a:rPr lang="hr-HR" sz="2300" dirty="0">
                <a:solidFill>
                  <a:prstClr val="black"/>
                </a:solidFill>
                <a:latin typeface="Georgia"/>
              </a:rPr>
              <a:t>3 stvari koje su te razveselile/rastužile</a:t>
            </a:r>
          </a:p>
          <a:p>
            <a:pPr lvl="0">
              <a:buClr>
                <a:srgbClr val="94C600"/>
              </a:buClr>
              <a:buSzPct val="85000"/>
            </a:pPr>
            <a:r>
              <a:rPr lang="hr-HR" sz="2300" dirty="0">
                <a:solidFill>
                  <a:prstClr val="black"/>
                </a:solidFill>
                <a:latin typeface="Georgia"/>
              </a:rPr>
              <a:t>Ne pretpostavljati – pitati druge kako se osjećaju</a:t>
            </a:r>
          </a:p>
          <a:p>
            <a:pPr lvl="0">
              <a:buClr>
                <a:srgbClr val="94C600"/>
              </a:buClr>
              <a:buSzPct val="85000"/>
            </a:pPr>
            <a:r>
              <a:rPr lang="hr-HR" sz="2300" dirty="0">
                <a:solidFill>
                  <a:prstClr val="black"/>
                </a:solidFill>
                <a:latin typeface="Georgia"/>
              </a:rPr>
              <a:t>Problem gledati cjelovito(koliko je problem ozbiljan, koliko će biti važan za tri dana,mjeseca,godine</a:t>
            </a:r>
          </a:p>
          <a:p>
            <a:pPr lvl="0">
              <a:buClr>
                <a:srgbClr val="94C600"/>
              </a:buClr>
              <a:buSzPct val="85000"/>
            </a:pPr>
            <a:r>
              <a:rPr lang="hr-HR" sz="2300" dirty="0">
                <a:solidFill>
                  <a:prstClr val="black"/>
                </a:solidFill>
                <a:latin typeface="Georgia"/>
              </a:rPr>
              <a:t>Ne reći – uzmi kapu i torbu – imaš li sve što ti je potrebno za danas</a:t>
            </a:r>
          </a:p>
          <a:p>
            <a:pPr lvl="0">
              <a:buClr>
                <a:srgbClr val="94C600"/>
              </a:buClr>
              <a:buSzPct val="85000"/>
            </a:pPr>
            <a:r>
              <a:rPr lang="hr-HR" sz="2300" dirty="0">
                <a:solidFill>
                  <a:prstClr val="black"/>
                </a:solidFill>
                <a:latin typeface="Georgia"/>
              </a:rPr>
              <a:t>Interes</a:t>
            </a:r>
          </a:p>
          <a:p>
            <a:pPr lvl="0">
              <a:buClr>
                <a:srgbClr val="94C600"/>
              </a:buClr>
              <a:buSzPct val="85000"/>
            </a:pPr>
            <a:r>
              <a:rPr lang="hr-HR" sz="2300" dirty="0">
                <a:solidFill>
                  <a:prstClr val="black"/>
                </a:solidFill>
                <a:latin typeface="Georgia"/>
              </a:rPr>
              <a:t>Sto vam je danas nahranilo dušu?</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41</a:t>
            </a:fld>
            <a:endParaRPr lang="hr-HR"/>
          </a:p>
        </p:txBody>
      </p:sp>
    </p:spTree>
    <p:extLst>
      <p:ext uri="{BB962C8B-B14F-4D97-AF65-F5344CB8AC3E}">
        <p14:creationId xmlns:p14="http://schemas.microsoft.com/office/powerpoint/2010/main" val="2609331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Što učiniti…. </a:t>
            </a:r>
            <a:endParaRPr lang="hr-HR" dirty="0"/>
          </a:p>
        </p:txBody>
      </p:sp>
      <p:sp>
        <p:nvSpPr>
          <p:cNvPr id="3" name="Rezervirano mjesto sadržaja 2"/>
          <p:cNvSpPr>
            <a:spLocks noGrp="1"/>
          </p:cNvSpPr>
          <p:nvPr>
            <p:ph idx="1"/>
          </p:nvPr>
        </p:nvSpPr>
        <p:spPr/>
        <p:txBody>
          <a:bodyPr>
            <a:normAutofit lnSpcReduction="10000"/>
          </a:bodyPr>
          <a:lstStyle/>
          <a:p>
            <a:pPr lvl="0">
              <a:buClr>
                <a:srgbClr val="94C600"/>
              </a:buClr>
              <a:buSzPct val="85000"/>
            </a:pPr>
            <a:r>
              <a:rPr lang="hr-HR" sz="2700" dirty="0">
                <a:solidFill>
                  <a:prstClr val="black"/>
                </a:solidFill>
                <a:latin typeface="Georgia"/>
              </a:rPr>
              <a:t>Izvlačenje kartica s emocijama – odglumi</a:t>
            </a:r>
          </a:p>
          <a:p>
            <a:pPr lvl="0">
              <a:buClr>
                <a:srgbClr val="94C600"/>
              </a:buClr>
              <a:buSzPct val="85000"/>
            </a:pPr>
            <a:r>
              <a:rPr lang="hr-HR" sz="2700" dirty="0">
                <a:solidFill>
                  <a:prstClr val="black"/>
                </a:solidFill>
                <a:latin typeface="Georgia"/>
              </a:rPr>
              <a:t>Rano sam ustala – izgovori ljuto, veselo, tužno</a:t>
            </a:r>
          </a:p>
          <a:p>
            <a:pPr lvl="0">
              <a:buClr>
                <a:srgbClr val="94C600"/>
              </a:buClr>
              <a:buSzPct val="85000"/>
            </a:pPr>
            <a:r>
              <a:rPr lang="hr-HR" sz="2700" dirty="0">
                <a:solidFill>
                  <a:prstClr val="black"/>
                </a:solidFill>
                <a:latin typeface="Georgia"/>
              </a:rPr>
              <a:t>Nastavi započete rečenice – </a:t>
            </a:r>
          </a:p>
          <a:p>
            <a:pPr lvl="0">
              <a:buClr>
                <a:srgbClr val="94C600"/>
              </a:buClr>
              <a:buSzPct val="85000"/>
            </a:pPr>
            <a:r>
              <a:rPr lang="hr-HR" sz="2700" dirty="0">
                <a:solidFill>
                  <a:prstClr val="black"/>
                </a:solidFill>
                <a:latin typeface="Georgia"/>
              </a:rPr>
              <a:t>- sretna sam kada….</a:t>
            </a:r>
          </a:p>
          <a:p>
            <a:pPr lvl="0">
              <a:buClr>
                <a:srgbClr val="94C600"/>
              </a:buClr>
              <a:buSzPct val="85000"/>
            </a:pPr>
            <a:r>
              <a:rPr lang="hr-HR" sz="2700" dirty="0">
                <a:solidFill>
                  <a:prstClr val="black"/>
                </a:solidFill>
                <a:latin typeface="Georgia"/>
              </a:rPr>
              <a:t>- ljuta sam kada….</a:t>
            </a:r>
          </a:p>
          <a:p>
            <a:pPr lvl="0">
              <a:buClr>
                <a:srgbClr val="94C600"/>
              </a:buClr>
              <a:buSzPct val="85000"/>
            </a:pPr>
            <a:r>
              <a:rPr lang="hr-HR" sz="2700" dirty="0">
                <a:solidFill>
                  <a:prstClr val="black"/>
                </a:solidFill>
                <a:latin typeface="Georgia"/>
              </a:rPr>
              <a:t>- volim….</a:t>
            </a:r>
          </a:p>
          <a:p>
            <a:pPr lvl="0">
              <a:buClr>
                <a:srgbClr val="94C600"/>
              </a:buClr>
              <a:buSzPct val="85000"/>
            </a:pPr>
            <a:r>
              <a:rPr lang="hr-HR" sz="2700" dirty="0">
                <a:solidFill>
                  <a:prstClr val="black"/>
                </a:solidFill>
                <a:latin typeface="Georgia"/>
              </a:rPr>
              <a:t>- ne volim….</a:t>
            </a:r>
          </a:p>
          <a:p>
            <a:pPr lvl="0">
              <a:buClr>
                <a:srgbClr val="94C600"/>
              </a:buClr>
              <a:buSzPct val="85000"/>
            </a:pPr>
            <a:r>
              <a:rPr lang="hr-HR" sz="2700" dirty="0">
                <a:solidFill>
                  <a:prstClr val="black"/>
                </a:solidFill>
                <a:latin typeface="Georgia"/>
              </a:rPr>
              <a:t>- tužna sam kada……</a:t>
            </a:r>
          </a:p>
          <a:p>
            <a:pPr lvl="0">
              <a:buClr>
                <a:srgbClr val="94C600"/>
              </a:buClr>
              <a:buSzPct val="85000"/>
            </a:pPr>
            <a:r>
              <a:rPr lang="hr-HR" sz="2700" dirty="0">
                <a:solidFill>
                  <a:prstClr val="black"/>
                </a:solidFill>
                <a:latin typeface="Georgia"/>
              </a:rPr>
              <a:t>Ogledala </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42</a:t>
            </a:fld>
            <a:endParaRPr lang="hr-HR"/>
          </a:p>
        </p:txBody>
      </p:sp>
    </p:spTree>
    <p:extLst>
      <p:ext uri="{BB962C8B-B14F-4D97-AF65-F5344CB8AC3E}">
        <p14:creationId xmlns:p14="http://schemas.microsoft.com/office/powerpoint/2010/main" val="2705798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3000" dirty="0">
                <a:solidFill>
                  <a:srgbClr val="FF6700">
                    <a:shade val="75000"/>
                  </a:srgbClr>
                </a:solidFill>
                <a:latin typeface="Georgia"/>
              </a:rPr>
              <a:t>ISSA- ina definicija kvalitetne pedagoške prakse</a:t>
            </a:r>
            <a:br>
              <a:rPr lang="hr-HR" sz="3000" dirty="0">
                <a:solidFill>
                  <a:srgbClr val="FF6700">
                    <a:shade val="75000"/>
                  </a:srgbClr>
                </a:solidFill>
                <a:latin typeface="Georgia"/>
              </a:rPr>
            </a:br>
            <a:r>
              <a:rPr lang="hr-HR" sz="3000" dirty="0">
                <a:solidFill>
                  <a:srgbClr val="FF6700">
                    <a:shade val="75000"/>
                  </a:srgbClr>
                </a:solidFill>
                <a:latin typeface="Georgia"/>
              </a:rPr>
              <a:t>ZAJEDNIČKA VIZIJA POUČAVANJA</a:t>
            </a:r>
            <a:endParaRPr lang="hr-HR" dirty="0"/>
          </a:p>
        </p:txBody>
      </p:sp>
      <p:sp>
        <p:nvSpPr>
          <p:cNvPr id="3" name="Rezervirano mjesto sadržaja 2"/>
          <p:cNvSpPr>
            <a:spLocks noGrp="1"/>
          </p:cNvSpPr>
          <p:nvPr>
            <p:ph idx="1"/>
          </p:nvPr>
        </p:nvSpPr>
        <p:spPr/>
        <p:txBody>
          <a:bodyPr/>
          <a:lstStyle/>
          <a:p>
            <a:pPr lvl="0">
              <a:buClr>
                <a:srgbClr val="94C600"/>
              </a:buClr>
              <a:buSzPct val="85000"/>
            </a:pPr>
            <a:r>
              <a:rPr lang="hr-HR" sz="2500" dirty="0">
                <a:solidFill>
                  <a:prstClr val="black"/>
                </a:solidFill>
                <a:latin typeface="Georgia"/>
              </a:rPr>
              <a:t>Interakcije – topao i brižan odnos, suradnja s </a:t>
            </a:r>
            <a:r>
              <a:rPr lang="hr-HR" sz="2500" dirty="0" err="1">
                <a:solidFill>
                  <a:prstClr val="black"/>
                </a:solidFill>
                <a:latin typeface="Georgia"/>
              </a:rPr>
              <a:t>ped.psih</a:t>
            </a:r>
            <a:endParaRPr lang="hr-HR" sz="2500" dirty="0">
              <a:solidFill>
                <a:prstClr val="black"/>
              </a:solidFill>
              <a:latin typeface="Georgia"/>
            </a:endParaRPr>
          </a:p>
          <a:p>
            <a:pPr lvl="0">
              <a:buClr>
                <a:srgbClr val="94C600"/>
              </a:buClr>
              <a:buSzPct val="85000"/>
            </a:pPr>
            <a:r>
              <a:rPr lang="hr-HR" sz="2500" dirty="0">
                <a:solidFill>
                  <a:prstClr val="black"/>
                </a:solidFill>
                <a:latin typeface="Georgia"/>
              </a:rPr>
              <a:t>Obitelj i zajednica – redovita </a:t>
            </a:r>
            <a:r>
              <a:rPr lang="hr-HR" sz="2500" dirty="0" err="1">
                <a:solidFill>
                  <a:prstClr val="black"/>
                </a:solidFill>
                <a:latin typeface="Georgia"/>
              </a:rPr>
              <a:t>komun</a:t>
            </a:r>
            <a:r>
              <a:rPr lang="hr-HR" sz="2500" dirty="0">
                <a:solidFill>
                  <a:prstClr val="black"/>
                </a:solidFill>
                <a:latin typeface="Georgia"/>
              </a:rPr>
              <a:t>.</a:t>
            </a:r>
          </a:p>
          <a:p>
            <a:pPr lvl="0">
              <a:buClr>
                <a:srgbClr val="94C600"/>
              </a:buClr>
              <a:buSzPct val="85000"/>
            </a:pPr>
            <a:r>
              <a:rPr lang="hr-HR" sz="2500" dirty="0" err="1">
                <a:solidFill>
                  <a:prstClr val="black"/>
                </a:solidFill>
                <a:latin typeface="Georgia"/>
              </a:rPr>
              <a:t>Inkluzija</a:t>
            </a:r>
            <a:r>
              <a:rPr lang="hr-HR" sz="2500" dirty="0">
                <a:solidFill>
                  <a:prstClr val="black"/>
                </a:solidFill>
                <a:latin typeface="Georgia"/>
              </a:rPr>
              <a:t>, različitosti i demokratske vrijednosti</a:t>
            </a:r>
          </a:p>
          <a:p>
            <a:pPr lvl="0">
              <a:buClr>
                <a:srgbClr val="94C600"/>
              </a:buClr>
              <a:buSzPct val="85000"/>
            </a:pPr>
            <a:r>
              <a:rPr lang="hr-HR" sz="2500" dirty="0">
                <a:solidFill>
                  <a:prstClr val="black"/>
                </a:solidFill>
                <a:latin typeface="Georgia"/>
              </a:rPr>
              <a:t>Praćenje, procjenjivanje i planiranje – redovito, </a:t>
            </a:r>
            <a:r>
              <a:rPr lang="hr-HR" sz="2500" dirty="0" err="1">
                <a:solidFill>
                  <a:prstClr val="black"/>
                </a:solidFill>
                <a:latin typeface="Georgia"/>
              </a:rPr>
              <a:t>razl</a:t>
            </a:r>
            <a:r>
              <a:rPr lang="hr-HR" sz="2500" dirty="0">
                <a:solidFill>
                  <a:prstClr val="black"/>
                </a:solidFill>
                <a:latin typeface="Georgia"/>
              </a:rPr>
              <a:t>, jasni kriteriji</a:t>
            </a:r>
          </a:p>
          <a:p>
            <a:pPr lvl="0">
              <a:buClr>
                <a:srgbClr val="94C600"/>
              </a:buClr>
              <a:buSzPct val="85000"/>
            </a:pPr>
            <a:r>
              <a:rPr lang="hr-HR" sz="2500" dirty="0">
                <a:solidFill>
                  <a:prstClr val="black"/>
                </a:solidFill>
                <a:latin typeface="Georgia"/>
              </a:rPr>
              <a:t>Strategije poučavanja – znatiželja, suradnja, kritičko mišljenje</a:t>
            </a:r>
          </a:p>
          <a:p>
            <a:pPr lvl="0">
              <a:buClr>
                <a:srgbClr val="94C600"/>
              </a:buClr>
              <a:buSzPct val="85000"/>
            </a:pPr>
            <a:r>
              <a:rPr lang="hr-HR" sz="2500" dirty="0">
                <a:solidFill>
                  <a:prstClr val="black"/>
                </a:solidFill>
                <a:latin typeface="Georgia"/>
              </a:rPr>
              <a:t>Okruženje za učenje</a:t>
            </a:r>
          </a:p>
          <a:p>
            <a:pPr lvl="0">
              <a:buClr>
                <a:srgbClr val="94C600"/>
              </a:buClr>
              <a:buSzPct val="85000"/>
            </a:pPr>
            <a:r>
              <a:rPr lang="hr-HR" sz="2500" dirty="0">
                <a:solidFill>
                  <a:prstClr val="black"/>
                </a:solidFill>
                <a:latin typeface="Georgia"/>
              </a:rPr>
              <a:t>Profesionalni razvoj</a:t>
            </a:r>
          </a:p>
          <a:p>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43</a:t>
            </a:fld>
            <a:endParaRPr lang="hr-HR"/>
          </a:p>
        </p:txBody>
      </p:sp>
    </p:spTree>
    <p:extLst>
      <p:ext uri="{BB962C8B-B14F-4D97-AF65-F5344CB8AC3E}">
        <p14:creationId xmlns:p14="http://schemas.microsoft.com/office/powerpoint/2010/main" val="2507826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44</a:t>
            </a:fld>
            <a:endParaRPr lang="hr-H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387424"/>
            <a:ext cx="8784976" cy="7488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6418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lstStyle/>
          <a:p>
            <a:r>
              <a:rPr lang="hr-HR" dirty="0" smtClean="0"/>
              <a:t>Kad smo ispunjeni zahvalnošću u nama nema mjesta za razočaranja, gorčinu i bijes….</a:t>
            </a:r>
          </a:p>
          <a:p>
            <a:pPr marL="0" indent="0">
              <a:buNone/>
            </a:pPr>
            <a:endParaRPr lang="hr-HR" dirty="0" smtClean="0"/>
          </a:p>
          <a:p>
            <a:r>
              <a:rPr lang="hr-HR" dirty="0" smtClean="0"/>
              <a:t>Da se sutra probudiš samo s jednom jedinom stvari i to onom za koju si najviše zahvalna životu, što bi to bilo?  </a:t>
            </a:r>
            <a:endParaRPr lang="hr-HR" dirty="0"/>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45</a:t>
            </a:fld>
            <a:endParaRPr lang="hr-HR"/>
          </a:p>
        </p:txBody>
      </p:sp>
    </p:spTree>
    <p:extLst>
      <p:ext uri="{BB962C8B-B14F-4D97-AF65-F5344CB8AC3E}">
        <p14:creationId xmlns:p14="http://schemas.microsoft.com/office/powerpoint/2010/main" val="33720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4" name="Rezervirano mjesto broja slajda 3"/>
          <p:cNvSpPr>
            <a:spLocks noGrp="1"/>
          </p:cNvSpPr>
          <p:nvPr>
            <p:ph type="sldNum" sz="quarter" idx="12"/>
          </p:nvPr>
        </p:nvSpPr>
        <p:spPr/>
        <p:txBody>
          <a:bodyPr/>
          <a:lstStyle/>
          <a:p>
            <a:fld id="{C4F925E9-C0A4-4D8C-834B-4DD06BA238F1}" type="slidenum">
              <a:rPr lang="hr-HR" smtClean="0"/>
              <a:pPr/>
              <a:t>46</a:t>
            </a:fld>
            <a:endParaRPr lang="hr-H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95" y="2041820"/>
            <a:ext cx="6480610" cy="4176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22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71504"/>
          </a:xfrm>
        </p:spPr>
        <p:txBody>
          <a:bodyPr>
            <a:normAutofit/>
          </a:bodyPr>
          <a:lstStyle/>
          <a:p>
            <a:r>
              <a:rPr lang="hr-HR" sz="3200" dirty="0" smtClean="0"/>
              <a:t>Vještina 1     Uspostavljanje očekivanja</a:t>
            </a:r>
            <a:endParaRPr lang="hr-HR" sz="3200" dirty="0"/>
          </a:p>
        </p:txBody>
      </p:sp>
      <p:sp>
        <p:nvSpPr>
          <p:cNvPr id="3" name="Content Placeholder 2"/>
          <p:cNvSpPr>
            <a:spLocks noGrp="1"/>
          </p:cNvSpPr>
          <p:nvPr>
            <p:ph idx="1"/>
          </p:nvPr>
        </p:nvSpPr>
        <p:spPr>
          <a:xfrm>
            <a:off x="428596" y="857232"/>
            <a:ext cx="8229600" cy="5500726"/>
          </a:xfrm>
          <a:ln>
            <a:solidFill>
              <a:schemeClr val="tx2">
                <a:lumMod val="40000"/>
                <a:lumOff val="60000"/>
              </a:schemeClr>
            </a:solidFill>
          </a:ln>
        </p:spPr>
        <p:txBody>
          <a:bodyPr>
            <a:normAutofit fontScale="25000" lnSpcReduction="20000"/>
          </a:bodyPr>
          <a:lstStyle/>
          <a:p>
            <a:endParaRPr lang="hr-HR" sz="6400" b="1" i="1" dirty="0" smtClean="0">
              <a:solidFill>
                <a:schemeClr val="tx2">
                  <a:lumMod val="60000"/>
                  <a:lumOff val="40000"/>
                </a:schemeClr>
              </a:solidFill>
            </a:endParaRPr>
          </a:p>
          <a:p>
            <a:pPr>
              <a:buNone/>
            </a:pPr>
            <a:endParaRPr lang="hr-HR" sz="7200" b="1" dirty="0" smtClean="0"/>
          </a:p>
          <a:p>
            <a:pPr>
              <a:buNone/>
            </a:pPr>
            <a:r>
              <a:rPr lang="hr-HR" sz="7200" b="1" dirty="0" smtClean="0"/>
              <a:t>Zašto je uspostavljanje očekivanja učinkovita vještina</a:t>
            </a:r>
            <a:r>
              <a:rPr lang="hr-HR" sz="7200" dirty="0" smtClean="0"/>
              <a:t>?</a:t>
            </a:r>
          </a:p>
          <a:p>
            <a:endParaRPr lang="hr-HR" sz="7200" dirty="0" smtClean="0"/>
          </a:p>
          <a:p>
            <a:pPr>
              <a:buNone/>
            </a:pPr>
            <a:r>
              <a:rPr lang="hr-HR" sz="7200" dirty="0" smtClean="0"/>
              <a:t>Tako da svima bude jasno što je, a što nije odgovorno i poželjno u određenom</a:t>
            </a:r>
          </a:p>
          <a:p>
            <a:pPr>
              <a:buNone/>
            </a:pPr>
            <a:r>
              <a:rPr lang="hr-HR" sz="7200" dirty="0" smtClean="0"/>
              <a:t>kontekstu.</a:t>
            </a:r>
          </a:p>
          <a:p>
            <a:endParaRPr lang="hr-HR" sz="7200" dirty="0" smtClean="0"/>
          </a:p>
          <a:p>
            <a:pPr>
              <a:buFont typeface="Wingdings" pitchFamily="2" charset="2"/>
              <a:buChar char="Ø"/>
            </a:pPr>
            <a:r>
              <a:rPr lang="hr-HR" sz="7200" dirty="0" smtClean="0"/>
              <a:t>Preporuka: Ključ je u jasnoj artikulaciji i redovitom provođenju učiteljevih očekivanja.</a:t>
            </a:r>
          </a:p>
          <a:p>
            <a:endParaRPr lang="hr-HR" sz="7200" dirty="0" smtClean="0"/>
          </a:p>
          <a:p>
            <a:pPr>
              <a:buNone/>
            </a:pPr>
            <a:r>
              <a:rPr lang="hr-HR" sz="7200" b="1" dirty="0" smtClean="0"/>
              <a:t>Kako uspostaviti očekivanja</a:t>
            </a:r>
          </a:p>
          <a:p>
            <a:endParaRPr lang="hr-HR" sz="7200" b="1" dirty="0" smtClean="0"/>
          </a:p>
          <a:p>
            <a:pPr>
              <a:buNone/>
            </a:pPr>
            <a:r>
              <a:rPr lang="hr-HR" sz="7200" dirty="0" smtClean="0"/>
              <a:t>1. Inicijalno, postaviti mali broj razrednih pravila.</a:t>
            </a:r>
          </a:p>
          <a:p>
            <a:pPr>
              <a:buNone/>
            </a:pPr>
            <a:r>
              <a:rPr lang="hr-HR" sz="7200" dirty="0" smtClean="0"/>
              <a:t>2. Izložiti razredna pravila na vidno mjesto.</a:t>
            </a:r>
          </a:p>
          <a:p>
            <a:pPr>
              <a:buNone/>
            </a:pPr>
            <a:r>
              <a:rPr lang="hr-HR" sz="7200" dirty="0" smtClean="0"/>
              <a:t>3. Pravila moraju biti kratka, jednostavna i jasna, npr.</a:t>
            </a:r>
          </a:p>
          <a:p>
            <a:pPr>
              <a:buNone/>
            </a:pPr>
            <a:r>
              <a:rPr lang="hr-HR" sz="7200" dirty="0" smtClean="0"/>
              <a:t>        - dolaziti na vrijeme i biti pripremljen</a:t>
            </a:r>
          </a:p>
          <a:p>
            <a:pPr>
              <a:buNone/>
            </a:pPr>
            <a:r>
              <a:rPr lang="hr-HR" sz="7200" dirty="0"/>
              <a:t> </a:t>
            </a:r>
            <a:r>
              <a:rPr lang="hr-HR" sz="7200" dirty="0" smtClean="0"/>
              <a:t>       - pratiti upute učitelja</a:t>
            </a:r>
          </a:p>
          <a:p>
            <a:pPr>
              <a:buNone/>
            </a:pPr>
            <a:r>
              <a:rPr lang="hr-HR" sz="7200" dirty="0"/>
              <a:t> </a:t>
            </a:r>
            <a:r>
              <a:rPr lang="hr-HR" sz="7200" dirty="0" smtClean="0"/>
              <a:t>       - ruke i noge “držati” kod sebe</a:t>
            </a:r>
          </a:p>
          <a:p>
            <a:pPr>
              <a:buNone/>
            </a:pPr>
            <a:r>
              <a:rPr lang="hr-HR" sz="7200" dirty="0"/>
              <a:t> </a:t>
            </a:r>
            <a:r>
              <a:rPr lang="hr-HR" sz="7200" dirty="0" smtClean="0"/>
              <a:t>       - lijepo se ponašati</a:t>
            </a:r>
          </a:p>
          <a:p>
            <a:pPr>
              <a:buNone/>
            </a:pPr>
            <a:r>
              <a:rPr lang="hr-HR" sz="7200" dirty="0"/>
              <a:t> </a:t>
            </a:r>
            <a:r>
              <a:rPr lang="hr-HR" sz="7200" dirty="0" smtClean="0"/>
              <a:t>       - izvršavati zadatke</a:t>
            </a:r>
          </a:p>
          <a:p>
            <a:pPr>
              <a:buNone/>
            </a:pPr>
            <a:endParaRPr lang="hr-HR" sz="2000" dirty="0" smtClean="0"/>
          </a:p>
          <a:p>
            <a:pPr>
              <a:buNone/>
            </a:pPr>
            <a:r>
              <a:rPr lang="hr-HR" sz="2000" dirty="0"/>
              <a:t> </a:t>
            </a:r>
            <a:r>
              <a:rPr lang="hr-HR" sz="2000" dirty="0" smtClean="0"/>
              <a:t>        </a:t>
            </a:r>
          </a:p>
        </p:txBody>
      </p:sp>
      <p:sp>
        <p:nvSpPr>
          <p:cNvPr id="4" name="Rectangle 3"/>
          <p:cNvSpPr/>
          <p:nvPr/>
        </p:nvSpPr>
        <p:spPr>
          <a:xfrm>
            <a:off x="500034" y="857232"/>
            <a:ext cx="7786742" cy="35719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hr-HR" b="1" i="1" dirty="0" smtClean="0">
                <a:solidFill>
                  <a:schemeClr val="tx1"/>
                </a:solidFill>
              </a:rPr>
              <a:t>Jasno artikulirati i postaviti granice pro-socijalnog ponašanja</a:t>
            </a:r>
          </a:p>
        </p:txBody>
      </p:sp>
      <p:sp>
        <p:nvSpPr>
          <p:cNvPr id="5" name="Slide Number Placeholder 4"/>
          <p:cNvSpPr>
            <a:spLocks noGrp="1"/>
          </p:cNvSpPr>
          <p:nvPr>
            <p:ph type="sldNum" sz="quarter" idx="12"/>
          </p:nvPr>
        </p:nvSpPr>
        <p:spPr/>
        <p:txBody>
          <a:bodyPr/>
          <a:lstStyle/>
          <a:p>
            <a:fld id="{C4F925E9-C0A4-4D8C-834B-4DD06BA238F1}" type="slidenum">
              <a:rPr lang="hr-HR" smtClean="0"/>
              <a:pPr/>
              <a:t>5</a:t>
            </a:fld>
            <a:endParaRPr lang="hr-H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85000" lnSpcReduction="10000"/>
          </a:bodyPr>
          <a:lstStyle/>
          <a:p>
            <a:pPr>
              <a:buNone/>
            </a:pPr>
            <a:r>
              <a:rPr lang="hr-HR" sz="2400" dirty="0" smtClean="0"/>
              <a:t>4. Pravila moraju biti pozitivna i usmjeravati  na prihvatljiva ponašanja radije nego isticati nepoželjna ponašanja.</a:t>
            </a:r>
          </a:p>
          <a:p>
            <a:pPr>
              <a:buNone/>
            </a:pPr>
            <a:endParaRPr lang="hr-HR" sz="2400" dirty="0" smtClean="0"/>
          </a:p>
          <a:p>
            <a:pPr>
              <a:buNone/>
            </a:pPr>
            <a:r>
              <a:rPr lang="hr-HR" sz="2400" dirty="0" smtClean="0"/>
              <a:t> 5. Raspravite pravila sa razredom.</a:t>
            </a:r>
          </a:p>
          <a:p>
            <a:pPr>
              <a:buNone/>
            </a:pPr>
            <a:r>
              <a:rPr lang="hr-HR" sz="2400" dirty="0" smtClean="0"/>
              <a:t>         - često se pozivajte na pravila</a:t>
            </a:r>
          </a:p>
          <a:p>
            <a:pPr>
              <a:buNone/>
            </a:pPr>
            <a:r>
              <a:rPr lang="hr-HR" sz="2400" dirty="0" smtClean="0"/>
              <a:t>         - razgovarajte o mogućim scenarijima, pozitivnim i  </a:t>
            </a:r>
          </a:p>
          <a:p>
            <a:pPr>
              <a:buNone/>
            </a:pPr>
            <a:r>
              <a:rPr lang="hr-HR" sz="2400" dirty="0" smtClean="0"/>
              <a:t>           negativnim</a:t>
            </a:r>
          </a:p>
          <a:p>
            <a:pPr>
              <a:buNone/>
            </a:pPr>
            <a:r>
              <a:rPr lang="hr-HR" sz="2400" dirty="0" smtClean="0"/>
              <a:t>         - raspravite moguće posljedice unaprijed, kako  negativne  </a:t>
            </a:r>
          </a:p>
          <a:p>
            <a:pPr>
              <a:buNone/>
            </a:pPr>
            <a:r>
              <a:rPr lang="hr-HR" sz="2400" dirty="0" smtClean="0"/>
              <a:t>           tako i pozitivne</a:t>
            </a:r>
          </a:p>
          <a:p>
            <a:pPr>
              <a:buNone/>
            </a:pPr>
            <a:r>
              <a:rPr lang="hr-HR" sz="2400" dirty="0" smtClean="0"/>
              <a:t>         - pozovite se na pravila i kada ih se učenici pridržavaju ne </a:t>
            </a:r>
          </a:p>
          <a:p>
            <a:pPr>
              <a:buNone/>
            </a:pPr>
            <a:r>
              <a:rPr lang="hr-HR" sz="2400" dirty="0" smtClean="0"/>
              <a:t>           samo kada ih krše</a:t>
            </a:r>
          </a:p>
          <a:p>
            <a:pPr>
              <a:buNone/>
            </a:pPr>
            <a:endParaRPr lang="hr-HR" sz="2400" dirty="0" smtClean="0"/>
          </a:p>
          <a:p>
            <a:pPr>
              <a:buNone/>
            </a:pPr>
            <a:r>
              <a:rPr lang="hr-HR" sz="2400" dirty="0" smtClean="0"/>
              <a:t>  6. Model, model, model</a:t>
            </a:r>
          </a:p>
          <a:p>
            <a:pPr>
              <a:buNone/>
            </a:pPr>
            <a:r>
              <a:rPr lang="hr-HR" sz="2400" dirty="0" smtClean="0"/>
              <a:t>        Svojim modelom najbolje šaljete poruku o  dobrim socijalnim vještinama, poželjnom ponašanju, (visinom glasa, govorom tijela,</a:t>
            </a:r>
          </a:p>
          <a:p>
            <a:pPr>
              <a:buNone/>
            </a:pPr>
            <a:r>
              <a:rPr lang="hr-HR" sz="2400" dirty="0" smtClean="0"/>
              <a:t>        točnošću i odnošenjem prema učenicima). </a:t>
            </a:r>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6</a:t>
            </a:fld>
            <a:endParaRPr lang="hr-H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571504"/>
          </a:xfrm>
        </p:spPr>
        <p:txBody>
          <a:bodyPr>
            <a:normAutofit/>
          </a:bodyPr>
          <a:lstStyle/>
          <a:p>
            <a:r>
              <a:rPr lang="hr-HR" sz="3200" dirty="0" smtClean="0"/>
              <a:t>Vještina 2    Davanje uputa</a:t>
            </a:r>
            <a:endParaRPr lang="hr-HR" sz="3200" dirty="0"/>
          </a:p>
        </p:txBody>
      </p:sp>
      <p:sp>
        <p:nvSpPr>
          <p:cNvPr id="3" name="Content Placeholder 2"/>
          <p:cNvSpPr>
            <a:spLocks noGrp="1"/>
          </p:cNvSpPr>
          <p:nvPr>
            <p:ph idx="1"/>
          </p:nvPr>
        </p:nvSpPr>
        <p:spPr>
          <a:xfrm>
            <a:off x="428596" y="857232"/>
            <a:ext cx="8229600" cy="5467368"/>
          </a:xfrm>
          <a:ln>
            <a:noFill/>
          </a:ln>
        </p:spPr>
        <p:txBody>
          <a:bodyPr>
            <a:normAutofit fontScale="77500" lnSpcReduction="20000"/>
          </a:bodyPr>
          <a:lstStyle/>
          <a:p>
            <a:endParaRPr lang="hr-HR" dirty="0" smtClean="0"/>
          </a:p>
          <a:p>
            <a:r>
              <a:rPr lang="hr-HR" sz="2900" i="1" dirty="0" smtClean="0"/>
              <a:t>Dati jasnu uputu što učenici moraju raditi</a:t>
            </a:r>
          </a:p>
          <a:p>
            <a:endParaRPr lang="hr-HR" dirty="0" smtClean="0"/>
          </a:p>
          <a:p>
            <a:r>
              <a:rPr lang="hr-HR" b="1" dirty="0" smtClean="0"/>
              <a:t>Zašto je davanje uputa učinkovita vještina upravljanja?</a:t>
            </a:r>
          </a:p>
          <a:p>
            <a:r>
              <a:rPr lang="hr-HR" dirty="0" smtClean="0"/>
              <a:t>- jasne, kratke upute pomažu učenicima razumijeti što se od njih očekuje</a:t>
            </a:r>
          </a:p>
          <a:p>
            <a:r>
              <a:rPr lang="hr-HR" dirty="0" smtClean="0"/>
              <a:t>- upute im pomažu da se organiziraju</a:t>
            </a:r>
          </a:p>
          <a:p>
            <a:pPr>
              <a:buNone/>
            </a:pPr>
            <a:r>
              <a:rPr lang="hr-HR" dirty="0" smtClean="0"/>
              <a:t>     - upute potiču učenike na aktivno sudjelovanje u nastavi</a:t>
            </a:r>
          </a:p>
          <a:p>
            <a:pPr>
              <a:buNone/>
            </a:pPr>
            <a:endParaRPr lang="hr-HR" dirty="0" smtClean="0"/>
          </a:p>
          <a:p>
            <a:pPr>
              <a:buNone/>
            </a:pPr>
            <a:r>
              <a:rPr lang="hr-HR" b="1" dirty="0" smtClean="0"/>
              <a:t> Kako dati učinkovite verbalne i neverbalne upute</a:t>
            </a:r>
          </a:p>
          <a:p>
            <a:pPr marL="514350" indent="-514350">
              <a:buAutoNum type="arabicPeriod"/>
            </a:pPr>
            <a:r>
              <a:rPr lang="hr-HR" dirty="0" smtClean="0"/>
              <a:t>Koristite verbalne i neverbalne poticaje za dobivanje pozornosti učenika, npr:</a:t>
            </a:r>
          </a:p>
          <a:p>
            <a:pPr marL="514350" indent="-514350">
              <a:buAutoNum type="arabicPeriod"/>
            </a:pPr>
            <a:endParaRPr lang="hr-HR" dirty="0" smtClean="0"/>
          </a:p>
          <a:p>
            <a:pPr marL="514350" indent="-514350">
              <a:buNone/>
            </a:pPr>
            <a:r>
              <a:rPr lang="hr-HR" dirty="0" smtClean="0"/>
              <a:t>          </a:t>
            </a:r>
            <a:r>
              <a:rPr lang="hr-HR" b="1" dirty="0" smtClean="0"/>
              <a:t>Verbalni poticaji:</a:t>
            </a:r>
          </a:p>
          <a:p>
            <a:pPr marL="514350" indent="-514350">
              <a:buFont typeface="Wingdings" pitchFamily="2" charset="2"/>
              <a:buChar char="v"/>
            </a:pPr>
            <a:r>
              <a:rPr lang="hr-HR" dirty="0" smtClean="0"/>
              <a:t>“Stanite i gledajte naprijed, hvala.”</a:t>
            </a:r>
          </a:p>
          <a:p>
            <a:pPr marL="514350" indent="-514350">
              <a:buFont typeface="Wingdings" pitchFamily="2" charset="2"/>
              <a:buChar char="v"/>
            </a:pPr>
            <a:r>
              <a:rPr lang="hr-HR" dirty="0" smtClean="0"/>
              <a:t>“Pogledajte prema meni, hvala.”</a:t>
            </a:r>
          </a:p>
          <a:p>
            <a:pPr marL="514350" indent="-514350">
              <a:buFont typeface="Wingdings" pitchFamily="2" charset="2"/>
              <a:buChar char="v"/>
            </a:pPr>
            <a:r>
              <a:rPr lang="hr-HR" dirty="0" smtClean="0"/>
              <a:t>“Spustite olovke, pozornost prema meni hvala.”</a:t>
            </a:r>
          </a:p>
          <a:p>
            <a:pPr marL="514350" indent="-514350">
              <a:buFont typeface="Wingdings" pitchFamily="2" charset="2"/>
              <a:buChar char="v"/>
            </a:pPr>
            <a:r>
              <a:rPr lang="hr-HR" dirty="0" smtClean="0"/>
              <a:t>“Okrenite se prema meni, hvala djeco.”</a:t>
            </a:r>
          </a:p>
          <a:p>
            <a:pPr marL="514350" indent="-514350">
              <a:buNone/>
            </a:pPr>
            <a:endParaRPr lang="hr-HR" dirty="0" smtClean="0"/>
          </a:p>
          <a:p>
            <a:pPr marL="514350" indent="-514350">
              <a:buNone/>
            </a:pPr>
            <a:endParaRPr lang="hr-HR" dirty="0" smtClean="0"/>
          </a:p>
          <a:p>
            <a:pPr marL="514350" indent="-514350">
              <a:buAutoNum type="arabicPeriod"/>
            </a:pPr>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7</a:t>
            </a:fld>
            <a:endParaRPr lang="hr-H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marL="514350" indent="-514350">
              <a:buNone/>
            </a:pPr>
            <a:endParaRPr lang="hr-HR" dirty="0" smtClean="0"/>
          </a:p>
          <a:p>
            <a:pPr marL="514350" indent="-514350">
              <a:buNone/>
            </a:pPr>
            <a:r>
              <a:rPr lang="hr-HR" sz="2000" dirty="0" smtClean="0"/>
              <a:t>Kombinirajte sa odgovarajućim gestama.</a:t>
            </a:r>
          </a:p>
          <a:p>
            <a:pPr marL="514350" indent="-514350">
              <a:buNone/>
            </a:pPr>
            <a:endParaRPr lang="hr-HR" sz="2000" dirty="0" smtClean="0"/>
          </a:p>
          <a:p>
            <a:pPr marL="514350" indent="-514350">
              <a:buNone/>
            </a:pPr>
            <a:r>
              <a:rPr lang="hr-HR" sz="2000" dirty="0" smtClean="0"/>
              <a:t>        </a:t>
            </a:r>
            <a:r>
              <a:rPr lang="hr-HR" sz="2000" b="1" dirty="0" smtClean="0"/>
              <a:t>Neverbalni poticaji:</a:t>
            </a:r>
          </a:p>
          <a:p>
            <a:pPr marL="514350" indent="-514350">
              <a:buNone/>
            </a:pPr>
            <a:endParaRPr lang="hr-HR" sz="2000" dirty="0" smtClean="0"/>
          </a:p>
          <a:p>
            <a:pPr marL="514350" indent="-514350">
              <a:buFont typeface="Wingdings" pitchFamily="2" charset="2"/>
              <a:buChar char="v"/>
            </a:pPr>
            <a:r>
              <a:rPr lang="hr-HR" sz="2000" dirty="0" smtClean="0"/>
              <a:t>  Pljesnite (može biti i u intervalima)</a:t>
            </a:r>
          </a:p>
          <a:p>
            <a:pPr marL="514350" indent="-514350">
              <a:buFont typeface="Wingdings" pitchFamily="2" charset="2"/>
              <a:buChar char="v"/>
            </a:pPr>
            <a:r>
              <a:rPr lang="hr-HR" sz="2000" dirty="0" smtClean="0"/>
              <a:t>  Koristite zvono</a:t>
            </a:r>
          </a:p>
          <a:p>
            <a:pPr marL="514350" indent="-514350">
              <a:buFont typeface="Wingdings" pitchFamily="2" charset="2"/>
              <a:buChar char="v"/>
            </a:pPr>
            <a:r>
              <a:rPr lang="hr-HR" sz="2000" dirty="0" smtClean="0"/>
              <a:t>  Zvižnite (posebno važno za tjelesni odgoj)</a:t>
            </a:r>
          </a:p>
          <a:p>
            <a:pPr marL="514350" indent="-514350">
              <a:buFont typeface="Wingdings" pitchFamily="2" charset="2"/>
              <a:buChar char="v"/>
            </a:pPr>
            <a:r>
              <a:rPr lang="hr-HR" sz="2000" dirty="0" smtClean="0"/>
              <a:t>   Stanite u  “krug pozornosti”, koji je poznat i prihvaćen od učenika</a:t>
            </a:r>
            <a:endParaRPr lang="hr-HR" sz="2000"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8</a:t>
            </a:fld>
            <a:endParaRPr lang="hr-H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929354"/>
          </a:xfrm>
        </p:spPr>
        <p:txBody>
          <a:bodyPr>
            <a:normAutofit fontScale="32500" lnSpcReduction="20000"/>
          </a:bodyPr>
          <a:lstStyle/>
          <a:p>
            <a:r>
              <a:rPr lang="hr-HR" sz="5100" dirty="0" smtClean="0"/>
              <a:t>2. Čekajte i motrite (Vještina 3)</a:t>
            </a:r>
          </a:p>
          <a:p>
            <a:r>
              <a:rPr lang="hr-HR" sz="5100" dirty="0" smtClean="0"/>
              <a:t>3. Kada je pozornost učenika dobivena počnite uputu sa glagolom. Neka upute budu kratke i koncizne.</a:t>
            </a:r>
          </a:p>
          <a:p>
            <a:r>
              <a:rPr lang="hr-HR" sz="5100" dirty="0" smtClean="0"/>
              <a:t>4. Nakon upute napravite kratku pauzu i promotrite razred.</a:t>
            </a:r>
          </a:p>
          <a:p>
            <a:r>
              <a:rPr lang="hr-HR" sz="5100" dirty="0" smtClean="0"/>
              <a:t>5. Kod davanja uputa treba paziti da ne ulazimo u raspravu o sadržaju. Izbjegavajte prekidati razgovor o gradivu sa uputama.</a:t>
            </a:r>
          </a:p>
          <a:p>
            <a:r>
              <a:rPr lang="hr-HR" sz="5100" dirty="0" smtClean="0"/>
              <a:t>6. Formulirajte uputu kao “naredbu” radije nego kao pitanje. Npr, </a:t>
            </a:r>
            <a:r>
              <a:rPr lang="hr-HR" sz="5100" b="1" dirty="0" smtClean="0"/>
              <a:t>umjesto da kažete</a:t>
            </a:r>
            <a:r>
              <a:rPr lang="hr-HR" sz="5100" dirty="0" smtClean="0"/>
              <a:t>:</a:t>
            </a:r>
          </a:p>
          <a:p>
            <a:r>
              <a:rPr lang="hr-HR" sz="5100" dirty="0" smtClean="0"/>
              <a:t> “Možete li prepisati rečenice?” Ili “Možemo li prestati raditi sada?”</a:t>
            </a:r>
          </a:p>
          <a:p>
            <a:r>
              <a:rPr lang="hr-HR" sz="5100" b="1" dirty="0" smtClean="0"/>
              <a:t>Kažite</a:t>
            </a:r>
            <a:r>
              <a:rPr lang="hr-HR" sz="5100" dirty="0" smtClean="0"/>
              <a:t>:</a:t>
            </a:r>
          </a:p>
          <a:p>
            <a:r>
              <a:rPr lang="hr-HR" sz="5100" dirty="0" smtClean="0"/>
              <a:t>“Prepišite rečenice.” i “Prestanite sa radom, hvala.”</a:t>
            </a:r>
          </a:p>
          <a:p>
            <a:endParaRPr lang="hr-HR" sz="5100" dirty="0" smtClean="0"/>
          </a:p>
          <a:p>
            <a:r>
              <a:rPr lang="hr-HR" sz="5100" dirty="0" smtClean="0"/>
              <a:t>Ako vam prijeđe u naviku da formulirate upute kao pitanja učenici mogu steći dojam da praćenje upute nije nužno i da mogu birati.</a:t>
            </a:r>
          </a:p>
          <a:p>
            <a:endParaRPr lang="hr-HR" sz="5100" dirty="0" smtClean="0"/>
          </a:p>
          <a:p>
            <a:r>
              <a:rPr lang="hr-HR" sz="5100" dirty="0" smtClean="0"/>
              <a:t>7. Koristite “hvala” umjesto “molim” na kraju upute za jasniji i manje upitan ton. Hvala implicira uvažavanje i suradnju; no reći “molim” u određenim situacijama je prihvatljivo.</a:t>
            </a:r>
          </a:p>
          <a:p>
            <a:endParaRPr lang="hr-HR" sz="5100" dirty="0" smtClean="0"/>
          </a:p>
          <a:p>
            <a:r>
              <a:rPr lang="hr-HR" sz="5100" dirty="0" smtClean="0"/>
              <a:t>8. Dajte upute čvrstim, smirenim i odmjerenim glasom, npr:</a:t>
            </a:r>
          </a:p>
          <a:p>
            <a:r>
              <a:rPr lang="hr-HR" sz="5100" dirty="0" smtClean="0"/>
              <a:t>       “Dođi ovdje, Marko”</a:t>
            </a:r>
          </a:p>
          <a:p>
            <a:r>
              <a:rPr lang="hr-HR" sz="5100" dirty="0" smtClean="0"/>
              <a:t>       “Otvorite knjige na stranici 27.”</a:t>
            </a:r>
          </a:p>
          <a:p>
            <a:r>
              <a:rPr lang="hr-HR" sz="5100" dirty="0" smtClean="0"/>
              <a:t>       “Stanite sa radom i pogledajte naprijed”</a:t>
            </a:r>
          </a:p>
          <a:p>
            <a:endParaRPr lang="hr-HR" dirty="0" smtClean="0"/>
          </a:p>
          <a:p>
            <a:endParaRPr lang="hr-HR" dirty="0"/>
          </a:p>
        </p:txBody>
      </p:sp>
      <p:sp>
        <p:nvSpPr>
          <p:cNvPr id="4" name="Slide Number Placeholder 3"/>
          <p:cNvSpPr>
            <a:spLocks noGrp="1"/>
          </p:cNvSpPr>
          <p:nvPr>
            <p:ph type="sldNum" sz="quarter" idx="12"/>
          </p:nvPr>
        </p:nvSpPr>
        <p:spPr/>
        <p:txBody>
          <a:bodyPr/>
          <a:lstStyle/>
          <a:p>
            <a:fld id="{C4F925E9-C0A4-4D8C-834B-4DD06BA238F1}" type="slidenum">
              <a:rPr lang="hr-HR" smtClean="0"/>
              <a:pPr/>
              <a:t>9</a:t>
            </a:fld>
            <a:endParaRPr lang="hr-H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722</TotalTime>
  <Words>4100</Words>
  <Application>Microsoft Office PowerPoint</Application>
  <PresentationFormat>Prikaz na zaslonu (4:3)</PresentationFormat>
  <Paragraphs>498</Paragraphs>
  <Slides>46</Slides>
  <Notes>1</Notes>
  <HiddenSlides>0</HiddenSlides>
  <MMClips>0</MMClips>
  <ScaleCrop>false</ScaleCrop>
  <HeadingPairs>
    <vt:vector size="4" baseType="variant">
      <vt:variant>
        <vt:lpstr>Tema</vt:lpstr>
      </vt:variant>
      <vt:variant>
        <vt:i4>1</vt:i4>
      </vt:variant>
      <vt:variant>
        <vt:lpstr>Naslovi slajdova</vt:lpstr>
      </vt:variant>
      <vt:variant>
        <vt:i4>46</vt:i4>
      </vt:variant>
    </vt:vector>
  </HeadingPairs>
  <TitlesOfParts>
    <vt:vector size="47" baseType="lpstr">
      <vt:lpstr>Flow</vt:lpstr>
      <vt:lpstr>Upravljanje razredom</vt:lpstr>
      <vt:lpstr>Sadržaj</vt:lpstr>
      <vt:lpstr>Jezik usmjeren na vođenje: Osnovne vještine</vt:lpstr>
      <vt:lpstr>PowerPointova prezentacija</vt:lpstr>
      <vt:lpstr>Vještina 1     Uspostavljanje očekivanja</vt:lpstr>
      <vt:lpstr>PowerPointova prezentacija</vt:lpstr>
      <vt:lpstr>Vještina 2    Davanje uputa</vt:lpstr>
      <vt:lpstr>PowerPointova prezentacija</vt:lpstr>
      <vt:lpstr>PowerPointova prezentacija</vt:lpstr>
      <vt:lpstr>PowerPointova prezentacija</vt:lpstr>
      <vt:lpstr>Vještina 3    Čekanje i motrenje</vt:lpstr>
      <vt:lpstr>PowerPointova prezentacija</vt:lpstr>
      <vt:lpstr>PowerPointova prezentacija</vt:lpstr>
      <vt:lpstr>Vještina 4  Isticanje i paralelno davanje priznanja</vt:lpstr>
      <vt:lpstr>PowerPointova prezentacija</vt:lpstr>
      <vt:lpstr>PowerPointova prezentacija</vt:lpstr>
      <vt:lpstr>Vještina 5       Poticanje govorom tijela</vt:lpstr>
      <vt:lpstr>PowerPointova prezentacija</vt:lpstr>
      <vt:lpstr>PowerPointova prezentacija</vt:lpstr>
      <vt:lpstr>Vještina 6    Opisno poticanje</vt:lpstr>
      <vt:lpstr>PowerPointova prezentacija</vt:lpstr>
      <vt:lpstr>PowerPointova prezentacija</vt:lpstr>
      <vt:lpstr>Vještina 7     Selektivno pristupanje</vt:lpstr>
      <vt:lpstr>PowerPointova prezentacija</vt:lpstr>
      <vt:lpstr>Vještina 8      Preusmjeravanje na učenje</vt:lpstr>
      <vt:lpstr>PowerPointova prezentacija</vt:lpstr>
      <vt:lpstr>Vještina 9                Davanje izbora</vt:lpstr>
      <vt:lpstr>PowerPointova prezentacija</vt:lpstr>
      <vt:lpstr>PowerPointova prezentacija</vt:lpstr>
      <vt:lpstr>PowerPointova prezentacija</vt:lpstr>
      <vt:lpstr>Vještina 10 Provođenje</vt:lpstr>
      <vt:lpstr>PowerPointova prezentacija</vt:lpstr>
      <vt:lpstr>Komunikacija </vt:lpstr>
      <vt:lpstr>Tehnike </vt:lpstr>
      <vt:lpstr>Socijalna inteligencija </vt:lpstr>
      <vt:lpstr>Biti socijalno inteligentan znači…</vt:lpstr>
      <vt:lpstr>Onima s lošom int. često prođe kroz glavu…</vt:lpstr>
      <vt:lpstr>Emotivna inteligencija </vt:lpstr>
      <vt:lpstr>Emotivno inteligentni… </vt:lpstr>
      <vt:lpstr>Pomanjkanje EI…</vt:lpstr>
      <vt:lpstr>Što učiniti… </vt:lpstr>
      <vt:lpstr>Što učiniti…. </vt:lpstr>
      <vt:lpstr>ISSA- ina definicija kvalitetne pedagoške prakse ZAJEDNIČKA VIZIJA POUČAVANJA</vt:lpstr>
      <vt:lpstr>PowerPointova prezentacija</vt:lpstr>
      <vt:lpstr>PowerPointova prezentacija</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Upravljanje razredom</dc:title>
  <dc:creator>Ivan-a</dc:creator>
  <cp:lastModifiedBy>LT3</cp:lastModifiedBy>
  <cp:revision>75</cp:revision>
  <dcterms:created xsi:type="dcterms:W3CDTF">2012-02-14T17:05:26Z</dcterms:created>
  <dcterms:modified xsi:type="dcterms:W3CDTF">2016-02-14T22:20:04Z</dcterms:modified>
</cp:coreProperties>
</file>