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handoutMasterIdLst>
    <p:handoutMasterId r:id="rId39"/>
  </p:handoutMasterIdLst>
  <p:sldIdLst>
    <p:sldId id="256" r:id="rId2"/>
    <p:sldId id="311" r:id="rId3"/>
    <p:sldId id="286" r:id="rId4"/>
    <p:sldId id="288" r:id="rId5"/>
    <p:sldId id="289" r:id="rId6"/>
    <p:sldId id="260" r:id="rId7"/>
    <p:sldId id="263" r:id="rId8"/>
    <p:sldId id="264" r:id="rId9"/>
    <p:sldId id="290" r:id="rId10"/>
    <p:sldId id="265" r:id="rId11"/>
    <p:sldId id="266" r:id="rId12"/>
    <p:sldId id="267" r:id="rId13"/>
    <p:sldId id="269" r:id="rId14"/>
    <p:sldId id="270" r:id="rId15"/>
    <p:sldId id="281" r:id="rId16"/>
    <p:sldId id="282" r:id="rId17"/>
    <p:sldId id="283" r:id="rId18"/>
    <p:sldId id="312" r:id="rId19"/>
    <p:sldId id="291" r:id="rId20"/>
    <p:sldId id="292" r:id="rId21"/>
    <p:sldId id="293" r:id="rId22"/>
    <p:sldId id="294" r:id="rId23"/>
    <p:sldId id="295" r:id="rId24"/>
    <p:sldId id="296" r:id="rId25"/>
    <p:sldId id="297" r:id="rId26"/>
    <p:sldId id="298" r:id="rId27"/>
    <p:sldId id="307" r:id="rId28"/>
    <p:sldId id="299" r:id="rId29"/>
    <p:sldId id="308" r:id="rId30"/>
    <p:sldId id="309" r:id="rId31"/>
    <p:sldId id="310" r:id="rId32"/>
    <p:sldId id="303" r:id="rId33"/>
    <p:sldId id="304" r:id="rId34"/>
    <p:sldId id="305" r:id="rId35"/>
    <p:sldId id="313" r:id="rId36"/>
    <p:sldId id="301" r:id="rId37"/>
  </p:sldIdLst>
  <p:sldSz cx="9144000" cy="6858000" type="screen4x3"/>
  <p:notesSz cx="6669088" cy="9753600"/>
  <p:defaultTextStyle>
    <a:defPPr>
      <a:defRPr lang="sr-Latn-C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FF"/>
    <a:srgbClr val="FF6600"/>
    <a:srgbClr val="0099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3369" autoAdjust="0"/>
  </p:normalViewPr>
  <p:slideViewPr>
    <p:cSldViewPr>
      <p:cViewPr>
        <p:scale>
          <a:sx n="74" d="100"/>
          <a:sy n="74" d="100"/>
        </p:scale>
        <p:origin x="-894" y="-72"/>
      </p:cViewPr>
      <p:guideLst>
        <p:guide orient="horz" pos="2160"/>
        <p:guide pos="2880"/>
      </p:guideLst>
    </p:cSldViewPr>
  </p:slideViewPr>
  <p:outlineViewPr>
    <p:cViewPr>
      <p:scale>
        <a:sx n="33" d="100"/>
        <a:sy n="33" d="100"/>
      </p:scale>
      <p:origin x="0" y="342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88950"/>
          </a:xfrm>
          <a:prstGeom prst="rect">
            <a:avLst/>
          </a:prstGeom>
        </p:spPr>
        <p:txBody>
          <a:bodyPr vert="horz" lIns="89785" tIns="44892" rIns="89785" bIns="44892" rtlCol="0"/>
          <a:lstStyle>
            <a:lvl1pPr algn="l" fontAlgn="auto">
              <a:spcBef>
                <a:spcPts val="0"/>
              </a:spcBef>
              <a:spcAft>
                <a:spcPts val="0"/>
              </a:spcAft>
              <a:defRPr sz="1200">
                <a:latin typeface="+mn-lt"/>
                <a:cs typeface="+mn-cs"/>
              </a:defRPr>
            </a:lvl1pPr>
          </a:lstStyle>
          <a:p>
            <a:pPr>
              <a:defRPr/>
            </a:pPr>
            <a:endParaRPr lang="hr-HR"/>
          </a:p>
        </p:txBody>
      </p:sp>
      <p:sp>
        <p:nvSpPr>
          <p:cNvPr id="3" name="Date Placeholder 2"/>
          <p:cNvSpPr>
            <a:spLocks noGrp="1"/>
          </p:cNvSpPr>
          <p:nvPr>
            <p:ph type="dt" sz="quarter" idx="1"/>
          </p:nvPr>
        </p:nvSpPr>
        <p:spPr>
          <a:xfrm>
            <a:off x="3776663" y="0"/>
            <a:ext cx="2890837" cy="488950"/>
          </a:xfrm>
          <a:prstGeom prst="rect">
            <a:avLst/>
          </a:prstGeom>
        </p:spPr>
        <p:txBody>
          <a:bodyPr vert="horz" lIns="89785" tIns="44892" rIns="89785" bIns="44892" rtlCol="0"/>
          <a:lstStyle>
            <a:lvl1pPr algn="r" fontAlgn="auto">
              <a:spcBef>
                <a:spcPts val="0"/>
              </a:spcBef>
              <a:spcAft>
                <a:spcPts val="0"/>
              </a:spcAft>
              <a:defRPr sz="1200">
                <a:latin typeface="+mn-lt"/>
                <a:cs typeface="+mn-cs"/>
              </a:defRPr>
            </a:lvl1pPr>
          </a:lstStyle>
          <a:p>
            <a:pPr>
              <a:defRPr/>
            </a:pPr>
            <a:fld id="{E7954EBB-1EE3-4664-BD98-64ECDAD77C73}" type="datetimeFigureOut">
              <a:rPr lang="sr-Latn-CS"/>
              <a:pPr>
                <a:defRPr/>
              </a:pPr>
              <a:t>26.8.2014</a:t>
            </a:fld>
            <a:endParaRPr lang="hr-HR"/>
          </a:p>
        </p:txBody>
      </p:sp>
      <p:sp>
        <p:nvSpPr>
          <p:cNvPr id="4" name="Footer Placeholder 3"/>
          <p:cNvSpPr>
            <a:spLocks noGrp="1"/>
          </p:cNvSpPr>
          <p:nvPr>
            <p:ph type="ftr" sz="quarter" idx="2"/>
          </p:nvPr>
        </p:nvSpPr>
        <p:spPr>
          <a:xfrm>
            <a:off x="0" y="9263063"/>
            <a:ext cx="2890838" cy="488950"/>
          </a:xfrm>
          <a:prstGeom prst="rect">
            <a:avLst/>
          </a:prstGeom>
        </p:spPr>
        <p:txBody>
          <a:bodyPr vert="horz" lIns="89785" tIns="44892" rIns="89785" bIns="44892" rtlCol="0" anchor="b"/>
          <a:lstStyle>
            <a:lvl1pPr algn="l" fontAlgn="auto">
              <a:spcBef>
                <a:spcPts val="0"/>
              </a:spcBef>
              <a:spcAft>
                <a:spcPts val="0"/>
              </a:spcAft>
              <a:defRPr sz="1200">
                <a:latin typeface="+mn-lt"/>
                <a:cs typeface="+mn-cs"/>
              </a:defRPr>
            </a:lvl1pPr>
          </a:lstStyle>
          <a:p>
            <a:pPr>
              <a:defRPr/>
            </a:pPr>
            <a:endParaRPr lang="hr-HR"/>
          </a:p>
        </p:txBody>
      </p:sp>
      <p:sp>
        <p:nvSpPr>
          <p:cNvPr id="5" name="Slide Number Placeholder 4"/>
          <p:cNvSpPr>
            <a:spLocks noGrp="1"/>
          </p:cNvSpPr>
          <p:nvPr>
            <p:ph type="sldNum" sz="quarter" idx="3"/>
          </p:nvPr>
        </p:nvSpPr>
        <p:spPr>
          <a:xfrm>
            <a:off x="3776663" y="9263063"/>
            <a:ext cx="2890837" cy="488950"/>
          </a:xfrm>
          <a:prstGeom prst="rect">
            <a:avLst/>
          </a:prstGeom>
        </p:spPr>
        <p:txBody>
          <a:bodyPr vert="horz" lIns="89785" tIns="44892" rIns="89785" bIns="44892" rtlCol="0" anchor="b"/>
          <a:lstStyle>
            <a:lvl1pPr algn="r" fontAlgn="auto">
              <a:spcBef>
                <a:spcPts val="0"/>
              </a:spcBef>
              <a:spcAft>
                <a:spcPts val="0"/>
              </a:spcAft>
              <a:defRPr sz="1200">
                <a:latin typeface="+mn-lt"/>
                <a:cs typeface="+mn-cs"/>
              </a:defRPr>
            </a:lvl1pPr>
          </a:lstStyle>
          <a:p>
            <a:pPr>
              <a:defRPr/>
            </a:pPr>
            <a:fld id="{93130D38-1AB7-4DD0-92DC-3C5EEE8CB55B}" type="slidenum">
              <a:rPr lang="hr-HR"/>
              <a:pPr>
                <a:defRPr/>
              </a:pPr>
              <a:t>‹#›</a:t>
            </a:fld>
            <a:endParaRPr lang="hr-H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88950"/>
          </a:xfrm>
          <a:prstGeom prst="rect">
            <a:avLst/>
          </a:prstGeom>
        </p:spPr>
        <p:txBody>
          <a:bodyPr vert="horz" lIns="89785" tIns="44892" rIns="89785" bIns="44892" rtlCol="0"/>
          <a:lstStyle>
            <a:lvl1pPr algn="l" fontAlgn="auto">
              <a:spcBef>
                <a:spcPts val="0"/>
              </a:spcBef>
              <a:spcAft>
                <a:spcPts val="0"/>
              </a:spcAft>
              <a:defRPr sz="1200">
                <a:latin typeface="+mn-lt"/>
                <a:cs typeface="+mn-cs"/>
              </a:defRPr>
            </a:lvl1pPr>
          </a:lstStyle>
          <a:p>
            <a:pPr>
              <a:defRPr/>
            </a:pPr>
            <a:endParaRPr lang="hr-HR"/>
          </a:p>
        </p:txBody>
      </p:sp>
      <p:sp>
        <p:nvSpPr>
          <p:cNvPr id="3" name="Date Placeholder 2"/>
          <p:cNvSpPr>
            <a:spLocks noGrp="1"/>
          </p:cNvSpPr>
          <p:nvPr>
            <p:ph type="dt" idx="1"/>
          </p:nvPr>
        </p:nvSpPr>
        <p:spPr>
          <a:xfrm>
            <a:off x="3776663" y="0"/>
            <a:ext cx="2890837" cy="488950"/>
          </a:xfrm>
          <a:prstGeom prst="rect">
            <a:avLst/>
          </a:prstGeom>
        </p:spPr>
        <p:txBody>
          <a:bodyPr vert="horz" lIns="89785" tIns="44892" rIns="89785" bIns="44892" rtlCol="0"/>
          <a:lstStyle>
            <a:lvl1pPr algn="r" fontAlgn="auto">
              <a:spcBef>
                <a:spcPts val="0"/>
              </a:spcBef>
              <a:spcAft>
                <a:spcPts val="0"/>
              </a:spcAft>
              <a:defRPr sz="1200">
                <a:latin typeface="+mn-lt"/>
                <a:cs typeface="+mn-cs"/>
              </a:defRPr>
            </a:lvl1pPr>
          </a:lstStyle>
          <a:p>
            <a:pPr>
              <a:defRPr/>
            </a:pPr>
            <a:fld id="{426F2018-93EE-4979-AFC6-D34E5C6B7DC7}" type="datetimeFigureOut">
              <a:rPr lang="sr-Latn-CS"/>
              <a:pPr>
                <a:defRPr/>
              </a:pPr>
              <a:t>26.8.2014</a:t>
            </a:fld>
            <a:endParaRPr lang="hr-HR"/>
          </a:p>
        </p:txBody>
      </p:sp>
      <p:sp>
        <p:nvSpPr>
          <p:cNvPr id="4" name="Slide Image Placehold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89785" tIns="44892" rIns="89785" bIns="44892" rtlCol="0" anchor="ctr"/>
          <a:lstStyle/>
          <a:p>
            <a:pPr lvl="0"/>
            <a:endParaRPr lang="hr-HR" noProof="0"/>
          </a:p>
        </p:txBody>
      </p:sp>
      <p:sp>
        <p:nvSpPr>
          <p:cNvPr id="5" name="Notes Placeholder 4"/>
          <p:cNvSpPr>
            <a:spLocks noGrp="1"/>
          </p:cNvSpPr>
          <p:nvPr>
            <p:ph type="body" sz="quarter" idx="3"/>
          </p:nvPr>
        </p:nvSpPr>
        <p:spPr>
          <a:xfrm>
            <a:off x="666750" y="4632325"/>
            <a:ext cx="5335588" cy="4389438"/>
          </a:xfrm>
          <a:prstGeom prst="rect">
            <a:avLst/>
          </a:prstGeom>
        </p:spPr>
        <p:txBody>
          <a:bodyPr vert="horz" lIns="89785" tIns="44892" rIns="89785" bIns="4489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a:p>
        </p:txBody>
      </p:sp>
      <p:sp>
        <p:nvSpPr>
          <p:cNvPr id="6" name="Footer Placeholder 5"/>
          <p:cNvSpPr>
            <a:spLocks noGrp="1"/>
          </p:cNvSpPr>
          <p:nvPr>
            <p:ph type="ftr" sz="quarter" idx="4"/>
          </p:nvPr>
        </p:nvSpPr>
        <p:spPr>
          <a:xfrm>
            <a:off x="0" y="9263063"/>
            <a:ext cx="2890838" cy="488950"/>
          </a:xfrm>
          <a:prstGeom prst="rect">
            <a:avLst/>
          </a:prstGeom>
        </p:spPr>
        <p:txBody>
          <a:bodyPr vert="horz" lIns="89785" tIns="44892" rIns="89785" bIns="44892" rtlCol="0" anchor="b"/>
          <a:lstStyle>
            <a:lvl1pPr algn="l" fontAlgn="auto">
              <a:spcBef>
                <a:spcPts val="0"/>
              </a:spcBef>
              <a:spcAft>
                <a:spcPts val="0"/>
              </a:spcAft>
              <a:defRPr sz="1200">
                <a:latin typeface="+mn-lt"/>
                <a:cs typeface="+mn-cs"/>
              </a:defRPr>
            </a:lvl1pPr>
          </a:lstStyle>
          <a:p>
            <a:pPr>
              <a:defRPr/>
            </a:pPr>
            <a:endParaRPr lang="hr-HR"/>
          </a:p>
        </p:txBody>
      </p:sp>
      <p:sp>
        <p:nvSpPr>
          <p:cNvPr id="7" name="Slide Number Placeholder 6"/>
          <p:cNvSpPr>
            <a:spLocks noGrp="1"/>
          </p:cNvSpPr>
          <p:nvPr>
            <p:ph type="sldNum" sz="quarter" idx="5"/>
          </p:nvPr>
        </p:nvSpPr>
        <p:spPr>
          <a:xfrm>
            <a:off x="3776663" y="9263063"/>
            <a:ext cx="2890837" cy="488950"/>
          </a:xfrm>
          <a:prstGeom prst="rect">
            <a:avLst/>
          </a:prstGeom>
        </p:spPr>
        <p:txBody>
          <a:bodyPr vert="horz" lIns="89785" tIns="44892" rIns="89785" bIns="44892" rtlCol="0" anchor="b"/>
          <a:lstStyle>
            <a:lvl1pPr algn="r" fontAlgn="auto">
              <a:spcBef>
                <a:spcPts val="0"/>
              </a:spcBef>
              <a:spcAft>
                <a:spcPts val="0"/>
              </a:spcAft>
              <a:defRPr sz="1200">
                <a:latin typeface="+mn-lt"/>
                <a:cs typeface="+mn-cs"/>
              </a:defRPr>
            </a:lvl1pPr>
          </a:lstStyle>
          <a:p>
            <a:pPr>
              <a:defRPr/>
            </a:pPr>
            <a:fld id="{E05C94E6-A505-431D-9410-F3EDEC7B1934}" type="slidenum">
              <a:rPr lang="hr-HR"/>
              <a:pPr>
                <a:defRPr/>
              </a:pPr>
              <a:t>‹#›</a:t>
            </a:fld>
            <a:endParaRPr lang="hr-H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6615BA-83A5-46DD-A460-349D7579658C}" type="slidenum">
              <a:rPr lang="hr-HR" smtClean="0"/>
              <a:pPr fontAlgn="base">
                <a:spcBef>
                  <a:spcPct val="0"/>
                </a:spcBef>
                <a:spcAft>
                  <a:spcPct val="0"/>
                </a:spcAft>
                <a:defRPr/>
              </a:pPr>
              <a:t>1</a:t>
            </a:fld>
            <a:endParaRPr lang="hr-H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hr-HR" sz="3000" b="1" dirty="0" smtClean="0">
                <a:solidFill>
                  <a:prstClr val="white"/>
                </a:solidFill>
                <a:latin typeface="Century Gothic"/>
              </a:rPr>
              <a:t>Cilj: Objasniti amotivacijski sindrom kao posljedicu konzumacije marihuane</a:t>
            </a:r>
          </a:p>
          <a:p>
            <a:pPr>
              <a:defRPr/>
            </a:pPr>
            <a:endParaRPr lang="hr-HR" sz="3000" b="1" dirty="0" smtClean="0">
              <a:solidFill>
                <a:prstClr val="white"/>
              </a:solidFill>
              <a:latin typeface="Century Gothic"/>
            </a:endParaRPr>
          </a:p>
          <a:p>
            <a:pPr>
              <a:defRPr/>
            </a:pPr>
            <a:r>
              <a:rPr lang="hr-HR" sz="3000" b="1" dirty="0" smtClean="0">
                <a:solidFill>
                  <a:prstClr val="white"/>
                </a:solidFill>
                <a:latin typeface="Century Gothic"/>
              </a:rPr>
              <a:t>Što reći:</a:t>
            </a:r>
          </a:p>
          <a:p>
            <a:pPr>
              <a:defRPr/>
            </a:pPr>
            <a:r>
              <a:rPr lang="hr-HR" sz="3000" dirty="0" smtClean="0">
                <a:solidFill>
                  <a:prstClr val="white"/>
                </a:solidFill>
                <a:latin typeface="Century Gothic"/>
              </a:rPr>
              <a:t>Kod duže uporabe moguća je i pojava </a:t>
            </a:r>
            <a:r>
              <a:rPr lang="hr-HR" sz="3000" dirty="0" smtClean="0">
                <a:solidFill>
                  <a:srgbClr val="FFFF00"/>
                </a:solidFill>
                <a:latin typeface="Century Gothic"/>
              </a:rPr>
              <a:t>amotivacijskog sindroma </a:t>
            </a:r>
            <a:r>
              <a:rPr lang="hr-HR" sz="3000" dirty="0" smtClean="0">
                <a:solidFill>
                  <a:prstClr val="white"/>
                </a:solidFill>
                <a:latin typeface="Century Gothic"/>
              </a:rPr>
              <a:t>-</a:t>
            </a:r>
            <a:r>
              <a:rPr lang="hr-HR" sz="3000" dirty="0" smtClean="0">
                <a:solidFill>
                  <a:srgbClr val="F0AD00"/>
                </a:solidFill>
                <a:latin typeface="Century Gothic"/>
              </a:rPr>
              <a:t> </a:t>
            </a:r>
            <a:r>
              <a:rPr lang="hr-HR" sz="3000" dirty="0" smtClean="0">
                <a:solidFill>
                  <a:prstClr val="white"/>
                </a:solidFill>
                <a:latin typeface="Century Gothic"/>
              </a:rPr>
              <a:t>ozbiljni nedostatak interesa i motivacije za bilo kakve aktivnosti u životu </a:t>
            </a:r>
            <a:endParaRPr lang="hr-HR" dirty="0"/>
          </a:p>
        </p:txBody>
      </p:sp>
      <p:sp>
        <p:nvSpPr>
          <p:cNvPr id="4" name="Slide Number Placeholder 3"/>
          <p:cNvSpPr>
            <a:spLocks noGrp="1"/>
          </p:cNvSpPr>
          <p:nvPr>
            <p:ph type="sldNum" sz="quarter" idx="5"/>
          </p:nvPr>
        </p:nvSpPr>
        <p:spPr/>
        <p:txBody>
          <a:bodyPr/>
          <a:lstStyle/>
          <a:p>
            <a:pPr>
              <a:defRPr/>
            </a:pPr>
            <a:fld id="{F9C7EB61-58F9-4992-B5BD-7D7FA7E444C2}" type="slidenum">
              <a:rPr lang="hr-HR" smtClean="0"/>
              <a:pPr>
                <a:defRPr/>
              </a:pPr>
              <a:t>10</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56323" name="Rezervirano mjesto bilježaka 2"/>
          <p:cNvSpPr>
            <a:spLocks noGrp="1"/>
          </p:cNvSpPr>
          <p:nvPr>
            <p:ph type="body" idx="1"/>
          </p:nvPr>
        </p:nvSpPr>
        <p:spPr bwMode="auto">
          <a:noFill/>
        </p:spPr>
        <p:txBody>
          <a:bodyPr wrap="square" numCol="1" anchor="t" anchorCtr="0" compatLnSpc="1">
            <a:prstTxWarp prst="textNoShape">
              <a:avLst/>
            </a:prstTxWarp>
          </a:bodyPr>
          <a:lstStyle/>
          <a:p>
            <a:r>
              <a:rPr lang="hr-HR" b="1" smtClean="0">
                <a:solidFill>
                  <a:srgbClr val="FFFF00"/>
                </a:solidFill>
              </a:rPr>
              <a:t>Cilj: Objasniti utjecaj marihuane na dišni sustav</a:t>
            </a:r>
          </a:p>
          <a:p>
            <a:endParaRPr lang="hr-HR" b="1" smtClean="0">
              <a:solidFill>
                <a:srgbClr val="FFFF00"/>
              </a:solidFill>
            </a:endParaRPr>
          </a:p>
          <a:p>
            <a:r>
              <a:rPr lang="hr-HR" b="1" smtClean="0">
                <a:solidFill>
                  <a:srgbClr val="FFFF00"/>
                </a:solidFill>
              </a:rPr>
              <a:t>Što reći:</a:t>
            </a:r>
          </a:p>
          <a:p>
            <a:pPr eaLnBrk="1" hangingPunct="1">
              <a:buClr>
                <a:srgbClr val="00B0F0"/>
              </a:buClr>
            </a:pPr>
            <a:r>
              <a:rPr lang="hr-HR" smtClean="0"/>
              <a:t>Pušenje marihuane negativno utječe na cjelokupni dišni sustav:</a:t>
            </a:r>
          </a:p>
          <a:p>
            <a:pPr eaLnBrk="1" hangingPunct="1">
              <a:buClr>
                <a:srgbClr val="00B0F0"/>
              </a:buClr>
              <a:buFontTx/>
              <a:buChar char="•"/>
            </a:pPr>
            <a:r>
              <a:rPr lang="hr-HR" smtClean="0"/>
              <a:t> </a:t>
            </a:r>
            <a:r>
              <a:rPr lang="hr-HR" smtClean="0">
                <a:solidFill>
                  <a:srgbClr val="FFFF00"/>
                </a:solidFill>
              </a:rPr>
              <a:t>mijenja tkivo </a:t>
            </a:r>
            <a:r>
              <a:rPr lang="hr-HR" smtClean="0"/>
              <a:t>dišnih puteva </a:t>
            </a:r>
            <a:endParaRPr lang="hr-HR" sz="800" smtClean="0"/>
          </a:p>
          <a:p>
            <a:pPr eaLnBrk="1" hangingPunct="1">
              <a:buClr>
                <a:srgbClr val="00B0F0"/>
              </a:buClr>
              <a:buFontTx/>
              <a:buChar char="•"/>
            </a:pPr>
            <a:r>
              <a:rPr lang="hr-HR" smtClean="0"/>
              <a:t> poremećaji funkcije pluća i dišnih puteva slično kao i kod </a:t>
            </a:r>
            <a:r>
              <a:rPr lang="hr-HR" smtClean="0">
                <a:solidFill>
                  <a:srgbClr val="FFFF00"/>
                </a:solidFill>
              </a:rPr>
              <a:t>pušača cigareta</a:t>
            </a:r>
            <a:endParaRPr lang="hr-HR" sz="800" smtClean="0"/>
          </a:p>
          <a:p>
            <a:pPr eaLnBrk="1" hangingPunct="1">
              <a:buClr>
                <a:srgbClr val="00B0F0"/>
              </a:buClr>
              <a:buFontTx/>
              <a:buChar char="•"/>
            </a:pPr>
            <a:r>
              <a:rPr lang="hr-HR" smtClean="0">
                <a:solidFill>
                  <a:srgbClr val="FFFF00"/>
                </a:solidFill>
              </a:rPr>
              <a:t> konzumenti su podložniji bolestima kao što su: prehlade</a:t>
            </a:r>
            <a:r>
              <a:rPr lang="hr-HR" smtClean="0"/>
              <a:t>, </a:t>
            </a:r>
            <a:r>
              <a:rPr lang="hr-HR" smtClean="0">
                <a:solidFill>
                  <a:srgbClr val="FFFF00"/>
                </a:solidFill>
              </a:rPr>
              <a:t>kašalj</a:t>
            </a:r>
            <a:r>
              <a:rPr lang="hr-HR" smtClean="0"/>
              <a:t>, </a:t>
            </a:r>
            <a:r>
              <a:rPr lang="hr-HR" smtClean="0">
                <a:solidFill>
                  <a:srgbClr val="FFFF00"/>
                </a:solidFill>
              </a:rPr>
              <a:t>kronični bronhitis, upala pluća</a:t>
            </a:r>
          </a:p>
          <a:p>
            <a:endParaRPr lang="hr-HR" smtClean="0">
              <a:solidFill>
                <a:srgbClr val="FFFF00"/>
              </a:solidFill>
            </a:endParaRPr>
          </a:p>
          <a:p>
            <a:r>
              <a:rPr lang="hr-HR" smtClean="0">
                <a:solidFill>
                  <a:srgbClr val="FFFF00"/>
                </a:solidFill>
              </a:rPr>
              <a:t>Spomenite i mit da pušenje marihuane čisti pluća (to je jako često argument za pušenje). Obajsnite kako on nikako nije točan jer pušenje marihuane ima negativne posljedice za cijeli dišni sustav (pa tako i pluća), baš kao i cigarete duhana</a:t>
            </a:r>
          </a:p>
        </p:txBody>
      </p:sp>
      <p:sp>
        <p:nvSpPr>
          <p:cNvPr id="4" name="Rezervirano mjesto broja slajda 3"/>
          <p:cNvSpPr>
            <a:spLocks noGrp="1"/>
          </p:cNvSpPr>
          <p:nvPr>
            <p:ph type="sldNum" sz="quarter" idx="5"/>
          </p:nvPr>
        </p:nvSpPr>
        <p:spPr/>
        <p:txBody>
          <a:bodyPr/>
          <a:lstStyle/>
          <a:p>
            <a:pPr>
              <a:defRPr/>
            </a:pPr>
            <a:fld id="{52CA9C68-CA6A-4C44-915B-B846A2594EF9}" type="slidenum">
              <a:rPr lang="hr-HR" smtClean="0"/>
              <a:pPr>
                <a:defRPr/>
              </a:pPr>
              <a:t>11</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smtClean="0"/>
              <a:t>Cilj: Objasniti utjecaj marihuane na dišni sustav</a:t>
            </a:r>
          </a:p>
          <a:p>
            <a:pPr eaLnBrk="1" hangingPunct="1">
              <a:buClr>
                <a:srgbClr val="00B0F0"/>
              </a:buClr>
            </a:pPr>
            <a:endParaRPr lang="hr-HR" b="1" smtClean="0"/>
          </a:p>
          <a:p>
            <a:pPr eaLnBrk="1" hangingPunct="1">
              <a:buClr>
                <a:srgbClr val="00B0F0"/>
              </a:buClr>
            </a:pPr>
            <a:r>
              <a:rPr lang="hr-HR" b="1" smtClean="0"/>
              <a:t>Što reći:</a:t>
            </a:r>
          </a:p>
          <a:p>
            <a:pPr eaLnBrk="1" hangingPunct="1">
              <a:buClr>
                <a:srgbClr val="00B0F0"/>
              </a:buClr>
              <a:buFontTx/>
              <a:buChar char="•"/>
            </a:pPr>
            <a:r>
              <a:rPr lang="hr-HR" smtClean="0"/>
              <a:t> D</a:t>
            </a:r>
            <a:r>
              <a:rPr lang="en-US" smtClean="0"/>
              <a:t>im marihuane sadrži </a:t>
            </a:r>
            <a:r>
              <a:rPr lang="en-US" smtClean="0">
                <a:solidFill>
                  <a:srgbClr val="FFFF00"/>
                </a:solidFill>
              </a:rPr>
              <a:t>kancerogen</a:t>
            </a:r>
            <a:r>
              <a:rPr lang="hr-HR" smtClean="0">
                <a:solidFill>
                  <a:srgbClr val="FFFF00"/>
                </a:solidFill>
              </a:rPr>
              <a:t>e</a:t>
            </a:r>
            <a:r>
              <a:rPr lang="en-US" smtClean="0">
                <a:solidFill>
                  <a:srgbClr val="FFFF00"/>
                </a:solidFill>
              </a:rPr>
              <a:t> tvari </a:t>
            </a:r>
            <a:r>
              <a:rPr lang="hr-HR" smtClean="0"/>
              <a:t>kao i</a:t>
            </a:r>
            <a:r>
              <a:rPr lang="en-US" smtClean="0"/>
              <a:t> duhansk</a:t>
            </a:r>
            <a:r>
              <a:rPr lang="hr-HR" smtClean="0"/>
              <a:t>i</a:t>
            </a:r>
            <a:r>
              <a:rPr lang="en-US" smtClean="0"/>
              <a:t> dim</a:t>
            </a:r>
            <a:r>
              <a:rPr lang="hr-HR" smtClean="0"/>
              <a:t> –</a:t>
            </a:r>
            <a:r>
              <a:rPr lang="en-US" smtClean="0"/>
              <a:t> </a:t>
            </a:r>
            <a:r>
              <a:rPr lang="hr-HR" smtClean="0"/>
              <a:t>pridonosi </a:t>
            </a:r>
            <a:r>
              <a:rPr lang="en-US" smtClean="0"/>
              <a:t>razvoju </a:t>
            </a:r>
            <a:r>
              <a:rPr lang="hr-HR" smtClean="0">
                <a:solidFill>
                  <a:srgbClr val="FFFF00"/>
                </a:solidFill>
              </a:rPr>
              <a:t>karcinoma</a:t>
            </a:r>
            <a:r>
              <a:rPr lang="en-US" smtClean="0"/>
              <a:t> dišnih puteva, vrata i glave</a:t>
            </a:r>
            <a:endParaRPr lang="hr-HR" sz="800" smtClean="0"/>
          </a:p>
          <a:p>
            <a:pPr eaLnBrk="1" hangingPunct="1">
              <a:buClr>
                <a:srgbClr val="00B0F0"/>
              </a:buClr>
              <a:buFontTx/>
              <a:buChar char="•"/>
            </a:pPr>
            <a:r>
              <a:rPr lang="hr-HR" smtClean="0"/>
              <a:t> </a:t>
            </a:r>
            <a:r>
              <a:rPr lang="en-US" smtClean="0"/>
              <a:t>Zbog </a:t>
            </a:r>
            <a:r>
              <a:rPr lang="en-US" smtClean="0">
                <a:solidFill>
                  <a:srgbClr val="FFFF00"/>
                </a:solidFill>
              </a:rPr>
              <a:t>načina pušenja</a:t>
            </a:r>
            <a:r>
              <a:rPr lang="hr-HR" smtClean="0"/>
              <a:t>, </a:t>
            </a:r>
            <a:r>
              <a:rPr lang="en-US" smtClean="0"/>
              <a:t>u organizam</a:t>
            </a:r>
            <a:r>
              <a:rPr lang="hr-HR" smtClean="0"/>
              <a:t> se unosi</a:t>
            </a:r>
            <a:r>
              <a:rPr lang="en-US" smtClean="0"/>
              <a:t> </a:t>
            </a:r>
            <a:r>
              <a:rPr lang="hr-HR" smtClean="0">
                <a:solidFill>
                  <a:srgbClr val="FFFF00"/>
                </a:solidFill>
              </a:rPr>
              <a:t>3</a:t>
            </a:r>
            <a:r>
              <a:rPr lang="en-US" smtClean="0">
                <a:solidFill>
                  <a:srgbClr val="FFFF00"/>
                </a:solidFill>
              </a:rPr>
              <a:t> do </a:t>
            </a:r>
            <a:r>
              <a:rPr lang="hr-HR" smtClean="0">
                <a:solidFill>
                  <a:srgbClr val="FFFF00"/>
                </a:solidFill>
              </a:rPr>
              <a:t>5</a:t>
            </a:r>
            <a:r>
              <a:rPr lang="en-US" smtClean="0">
                <a:solidFill>
                  <a:srgbClr val="FFFF00"/>
                </a:solidFill>
              </a:rPr>
              <a:t> </a:t>
            </a:r>
            <a:r>
              <a:rPr lang="en-US" smtClean="0"/>
              <a:t>puta više </a:t>
            </a:r>
            <a:r>
              <a:rPr lang="en-US" smtClean="0">
                <a:solidFill>
                  <a:srgbClr val="FFFF00"/>
                </a:solidFill>
              </a:rPr>
              <a:t>katrana</a:t>
            </a:r>
            <a:r>
              <a:rPr lang="en-US" smtClean="0"/>
              <a:t> i </a:t>
            </a:r>
            <a:r>
              <a:rPr lang="en-US" smtClean="0">
                <a:solidFill>
                  <a:srgbClr val="FFFF00"/>
                </a:solidFill>
              </a:rPr>
              <a:t>ugljičnog monoksida </a:t>
            </a:r>
            <a:r>
              <a:rPr lang="en-US" smtClean="0"/>
              <a:t>nego </a:t>
            </a:r>
            <a:r>
              <a:rPr lang="hr-HR" smtClean="0"/>
              <a:t>kod </a:t>
            </a:r>
            <a:r>
              <a:rPr lang="en-US" smtClean="0"/>
              <a:t>puš</a:t>
            </a:r>
            <a:r>
              <a:rPr lang="hr-HR" smtClean="0"/>
              <a:t>enja</a:t>
            </a:r>
            <a:r>
              <a:rPr lang="en-US" smtClean="0"/>
              <a:t> duhana </a:t>
            </a:r>
            <a:endParaRPr lang="hr-HR" smtClean="0"/>
          </a:p>
          <a:p>
            <a:pPr eaLnBrk="1" hangingPunct="1">
              <a:spcBef>
                <a:spcPct val="0"/>
              </a:spcBef>
              <a:buFontTx/>
              <a:buChar char="•"/>
            </a:pPr>
            <a:r>
              <a:rPr lang="hr-HR" smtClean="0"/>
              <a:t> Način pušenja - pušenje bez filtera, dublje udisanje dima te dulje zadržavanje u plućima.</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A1DF89-5D70-4002-A60F-96825E87EF6B}" type="slidenum">
              <a:rPr lang="hr-HR" smtClean="0"/>
              <a:pPr fontAlgn="base">
                <a:spcBef>
                  <a:spcPct val="0"/>
                </a:spcBef>
                <a:spcAft>
                  <a:spcPct val="0"/>
                </a:spcAft>
                <a:defRPr/>
              </a:pPr>
              <a:t>12</a:t>
            </a:fld>
            <a:endParaRPr lang="hr-H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3" name="Rezervirano mjesto bilježaka 2"/>
          <p:cNvSpPr>
            <a:spLocks noGrp="1"/>
          </p:cNvSpPr>
          <p:nvPr>
            <p:ph type="body" idx="1"/>
          </p:nvPr>
        </p:nvSpPr>
        <p:spPr/>
        <p:txBody>
          <a:bodyPr/>
          <a:lstStyle/>
          <a:p>
            <a:pPr marL="448056" indent="-384048" eaLnBrk="1" fontAlgn="auto" hangingPunct="1">
              <a:spcAft>
                <a:spcPts val="0"/>
              </a:spcAft>
              <a:buClr>
                <a:srgbClr val="00B0F0"/>
              </a:buClr>
              <a:buFont typeface="Wingdings 2"/>
              <a:buNone/>
              <a:defRPr/>
            </a:pPr>
            <a:r>
              <a:rPr lang="hr-HR" b="1" dirty="0" smtClean="0"/>
              <a:t>Cilj: Objasniti utjecaj marihuane na reproduktivni sustav</a:t>
            </a:r>
          </a:p>
          <a:p>
            <a:pPr marL="448056" indent="-384048" eaLnBrk="1" fontAlgn="auto" hangingPunct="1">
              <a:spcAft>
                <a:spcPts val="0"/>
              </a:spcAft>
              <a:buClr>
                <a:srgbClr val="00B0F0"/>
              </a:buClr>
              <a:buFont typeface="Wingdings 2"/>
              <a:buNone/>
              <a:defRPr/>
            </a:pPr>
            <a:endParaRPr lang="hr-HR" b="1" dirty="0" smtClean="0"/>
          </a:p>
          <a:p>
            <a:pPr marL="448056" indent="-384048" eaLnBrk="1" fontAlgn="auto" hangingPunct="1">
              <a:spcAft>
                <a:spcPts val="0"/>
              </a:spcAft>
              <a:buClr>
                <a:srgbClr val="00B0F0"/>
              </a:buClr>
              <a:buFont typeface="Wingdings 2"/>
              <a:buNone/>
              <a:defRPr/>
            </a:pPr>
            <a:r>
              <a:rPr lang="hr-HR" b="1" dirty="0" smtClean="0"/>
              <a:t>Što reći:</a:t>
            </a:r>
          </a:p>
          <a:p>
            <a:pPr marL="448056" indent="-384048" eaLnBrk="1" fontAlgn="auto" hangingPunct="1">
              <a:spcAft>
                <a:spcPts val="0"/>
              </a:spcAft>
              <a:buClr>
                <a:srgbClr val="00B0F0"/>
              </a:buClr>
              <a:buFont typeface="Wingdings 2"/>
              <a:buChar char=""/>
              <a:defRPr/>
            </a:pPr>
            <a:r>
              <a:rPr lang="hr-HR" dirty="0" smtClean="0"/>
              <a:t>redovito konzumiranje marihuane utječe na </a:t>
            </a:r>
            <a:r>
              <a:rPr lang="hr-HR" dirty="0" smtClean="0">
                <a:solidFill>
                  <a:srgbClr val="FFFF00"/>
                </a:solidFill>
              </a:rPr>
              <a:t>seksualne</a:t>
            </a:r>
            <a:r>
              <a:rPr lang="hr-HR" dirty="0" smtClean="0"/>
              <a:t> i </a:t>
            </a:r>
            <a:r>
              <a:rPr lang="hr-HR" dirty="0" smtClean="0">
                <a:solidFill>
                  <a:srgbClr val="FFFF00"/>
                </a:solidFill>
              </a:rPr>
              <a:t>reproduktivne</a:t>
            </a:r>
            <a:r>
              <a:rPr lang="hr-HR" dirty="0" smtClean="0"/>
              <a:t> funkcije</a:t>
            </a:r>
            <a:endParaRPr lang="hr-HR" sz="800" dirty="0" smtClean="0"/>
          </a:p>
          <a:p>
            <a:pPr marL="448056" indent="-384048" eaLnBrk="1" fontAlgn="auto" hangingPunct="1">
              <a:spcAft>
                <a:spcPts val="0"/>
              </a:spcAft>
              <a:buClr>
                <a:srgbClr val="00B0F0"/>
              </a:buClr>
              <a:buFont typeface="Wingdings 2"/>
              <a:buChar char=""/>
              <a:defRPr/>
            </a:pPr>
            <a:r>
              <a:rPr lang="hr-HR" dirty="0" smtClean="0"/>
              <a:t>mijenja se </a:t>
            </a:r>
            <a:r>
              <a:rPr lang="hr-HR" dirty="0" smtClean="0">
                <a:solidFill>
                  <a:srgbClr val="FFFF00"/>
                </a:solidFill>
              </a:rPr>
              <a:t>hormonalna ravnoteža </a:t>
            </a:r>
            <a:r>
              <a:rPr lang="hr-HR" dirty="0" smtClean="0"/>
              <a:t>organizma - povećava se rizik od </a:t>
            </a:r>
            <a:r>
              <a:rPr lang="hr-HR" dirty="0" smtClean="0">
                <a:solidFill>
                  <a:srgbClr val="FFFF00"/>
                </a:solidFill>
              </a:rPr>
              <a:t>neplodnosti</a:t>
            </a:r>
            <a:r>
              <a:rPr lang="hr-HR" dirty="0" smtClean="0"/>
              <a:t>, a ujedno se </a:t>
            </a:r>
            <a:r>
              <a:rPr lang="hr-HR" dirty="0" smtClean="0">
                <a:solidFill>
                  <a:srgbClr val="FFFF00"/>
                </a:solidFill>
              </a:rPr>
              <a:t>smanjuje</a:t>
            </a:r>
            <a:r>
              <a:rPr lang="hr-HR" dirty="0" smtClean="0"/>
              <a:t> ili </a:t>
            </a:r>
            <a:r>
              <a:rPr lang="hr-HR" dirty="0" smtClean="0">
                <a:solidFill>
                  <a:srgbClr val="FFFF00"/>
                </a:solidFill>
              </a:rPr>
              <a:t>nestaje</a:t>
            </a:r>
            <a:r>
              <a:rPr lang="hr-HR" dirty="0" smtClean="0"/>
              <a:t> seksualno zadovoljstvo</a:t>
            </a:r>
          </a:p>
          <a:p>
            <a:pPr>
              <a:defRPr/>
            </a:pPr>
            <a:endParaRPr lang="hr-HR" dirty="0"/>
          </a:p>
        </p:txBody>
      </p:sp>
      <p:sp>
        <p:nvSpPr>
          <p:cNvPr id="4" name="Rezervirano mjesto broja slajda 3"/>
          <p:cNvSpPr>
            <a:spLocks noGrp="1"/>
          </p:cNvSpPr>
          <p:nvPr>
            <p:ph type="sldNum" sz="quarter" idx="5"/>
          </p:nvPr>
        </p:nvSpPr>
        <p:spPr/>
        <p:txBody>
          <a:bodyPr/>
          <a:lstStyle/>
          <a:p>
            <a:pPr>
              <a:defRPr/>
            </a:pPr>
            <a:fld id="{31E9EAB6-5D2C-43EC-8E49-4DF48FA6FBBB}" type="slidenum">
              <a:rPr lang="hr-HR" smtClean="0"/>
              <a:pPr>
                <a:defRPr/>
              </a:pPr>
              <a:t>13</a:t>
            </a:fld>
            <a:endParaRPr lang="hr-H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448056" indent="-384048" eaLnBrk="1" fontAlgn="auto" hangingPunct="1">
              <a:spcAft>
                <a:spcPts val="0"/>
              </a:spcAft>
              <a:buClr>
                <a:srgbClr val="00B0F0"/>
              </a:buClr>
              <a:buFont typeface="Wingdings 2"/>
              <a:buNone/>
              <a:defRPr/>
            </a:pPr>
            <a:r>
              <a:rPr lang="hr-HR" b="1" dirty="0" smtClean="0"/>
              <a:t>Cilj: Objasniti utjecaj marihuane na reproduktivni sustav</a:t>
            </a:r>
          </a:p>
          <a:p>
            <a:pPr marL="448056" indent="-384048" eaLnBrk="1" fontAlgn="auto" hangingPunct="1">
              <a:spcAft>
                <a:spcPts val="0"/>
              </a:spcAft>
              <a:buClr>
                <a:srgbClr val="00B0F0"/>
              </a:buClr>
              <a:buFont typeface="Wingdings 2"/>
              <a:buNone/>
              <a:defRPr/>
            </a:pPr>
            <a:endParaRPr lang="hr-HR" b="1" dirty="0" smtClean="0"/>
          </a:p>
          <a:p>
            <a:pPr marL="448056" indent="-384048" eaLnBrk="1" fontAlgn="auto" hangingPunct="1">
              <a:spcAft>
                <a:spcPts val="0"/>
              </a:spcAft>
              <a:buClr>
                <a:srgbClr val="00B0F0"/>
              </a:buClr>
              <a:buFont typeface="Wingdings 2"/>
              <a:buNone/>
              <a:defRPr/>
            </a:pPr>
            <a:r>
              <a:rPr lang="hr-HR" b="1" dirty="0" smtClean="0"/>
              <a:t>Što reći:</a:t>
            </a:r>
          </a:p>
          <a:p>
            <a:pPr marL="448056" indent="-384048" eaLnBrk="1" fontAlgn="auto" hangingPunct="1">
              <a:spcAft>
                <a:spcPts val="0"/>
              </a:spcAft>
              <a:buClr>
                <a:srgbClr val="00B0F0"/>
              </a:buClr>
              <a:buFont typeface="Wingdings 2"/>
              <a:buChar char=""/>
              <a:defRPr/>
            </a:pPr>
            <a:r>
              <a:rPr lang="hr-HR" b="1" dirty="0" smtClean="0">
                <a:solidFill>
                  <a:srgbClr val="FFFF00"/>
                </a:solidFill>
              </a:rPr>
              <a:t>Kod muškaraca </a:t>
            </a:r>
            <a:r>
              <a:rPr lang="hr-HR" dirty="0" smtClean="0"/>
              <a:t>konzumacija većih količina uzrokuje </a:t>
            </a:r>
            <a:r>
              <a:rPr lang="hr-HR" dirty="0" smtClean="0">
                <a:solidFill>
                  <a:srgbClr val="FFFF00"/>
                </a:solidFill>
              </a:rPr>
              <a:t>sniženje</a:t>
            </a:r>
            <a:r>
              <a:rPr lang="hr-HR" dirty="0" smtClean="0"/>
              <a:t> razine </a:t>
            </a:r>
            <a:r>
              <a:rPr lang="hr-HR" dirty="0" smtClean="0">
                <a:solidFill>
                  <a:srgbClr val="FFFF00"/>
                </a:solidFill>
              </a:rPr>
              <a:t>testosterona</a:t>
            </a:r>
            <a:r>
              <a:rPr lang="hr-HR" dirty="0" smtClean="0"/>
              <a:t> -</a:t>
            </a:r>
            <a:r>
              <a:rPr lang="hr-HR" dirty="0" smtClean="0">
                <a:solidFill>
                  <a:schemeClr val="accent1"/>
                </a:solidFill>
              </a:rPr>
              <a:t> </a:t>
            </a:r>
            <a:r>
              <a:rPr lang="hr-HR" dirty="0" smtClean="0"/>
              <a:t>smanjenje broja i pokretljivosti muških spolnih stanica</a:t>
            </a:r>
          </a:p>
          <a:p>
            <a:pPr marL="448056" indent="-384048" eaLnBrk="1" fontAlgn="auto" hangingPunct="1">
              <a:spcAft>
                <a:spcPts val="0"/>
              </a:spcAft>
              <a:buClr>
                <a:srgbClr val="00B0F0"/>
              </a:buClr>
              <a:buFont typeface="Wingdings 2"/>
              <a:buChar char=""/>
              <a:defRPr/>
            </a:pPr>
            <a:r>
              <a:rPr lang="hr-HR" dirty="0" smtClean="0"/>
              <a:t>Izaziva impotenciju i slabljenje seksualne funkcije kod muškaraca – smetnje erekcije i ejakulacije, i kratkoročno odnosno kad je osoba pod utjecajem.</a:t>
            </a:r>
          </a:p>
          <a:p>
            <a:pPr marL="448056" indent="-384048" eaLnBrk="1" fontAlgn="auto" hangingPunct="1">
              <a:spcAft>
                <a:spcPts val="0"/>
              </a:spcAft>
              <a:buClr>
                <a:srgbClr val="00B0F0"/>
              </a:buClr>
              <a:buFont typeface="Wingdings 2"/>
              <a:buChar char=""/>
              <a:defRPr/>
            </a:pPr>
            <a:endParaRPr lang="hr-HR" dirty="0" smtClean="0"/>
          </a:p>
          <a:p>
            <a:pPr marL="448056" indent="-384048" eaLnBrk="1" fontAlgn="auto" hangingPunct="1">
              <a:spcAft>
                <a:spcPts val="0"/>
              </a:spcAft>
              <a:buClr>
                <a:srgbClr val="00B0F0"/>
              </a:buClr>
              <a:buFont typeface="Wingdings 2"/>
              <a:buChar char=""/>
              <a:defRPr/>
            </a:pPr>
            <a:r>
              <a:rPr lang="hr-HR" b="1" dirty="0" smtClean="0">
                <a:solidFill>
                  <a:srgbClr val="FFFF00"/>
                </a:solidFill>
              </a:rPr>
              <a:t>Kod žena </a:t>
            </a:r>
            <a:r>
              <a:rPr lang="en-US" dirty="0" err="1" smtClean="0">
                <a:solidFill>
                  <a:srgbClr val="FFFF00"/>
                </a:solidFill>
              </a:rPr>
              <a:t>povećava</a:t>
            </a:r>
            <a:r>
              <a:rPr lang="en-US" dirty="0" smtClean="0">
                <a:solidFill>
                  <a:srgbClr val="FF6600"/>
                </a:solidFill>
              </a:rPr>
              <a:t> </a:t>
            </a:r>
            <a:r>
              <a:rPr lang="en-US" dirty="0" err="1" smtClean="0"/>
              <a:t>razinu</a:t>
            </a:r>
            <a:r>
              <a:rPr lang="en-US" dirty="0" smtClean="0"/>
              <a:t> </a:t>
            </a:r>
            <a:r>
              <a:rPr lang="en-US" dirty="0" err="1" smtClean="0"/>
              <a:t>testosterona</a:t>
            </a:r>
            <a:endParaRPr lang="hr-HR" dirty="0" smtClean="0"/>
          </a:p>
          <a:p>
            <a:pPr marL="448056" indent="-384048" eaLnBrk="1" fontAlgn="auto" hangingPunct="1">
              <a:spcAft>
                <a:spcPts val="0"/>
              </a:spcAft>
              <a:buClr>
                <a:srgbClr val="00B0F0"/>
              </a:buClr>
              <a:buFont typeface="Wingdings 2"/>
              <a:buChar char=""/>
              <a:defRPr/>
            </a:pPr>
            <a:r>
              <a:rPr lang="hr-HR" dirty="0" smtClean="0"/>
              <a:t>Č</a:t>
            </a:r>
            <a:r>
              <a:rPr lang="en-US" dirty="0" err="1" smtClean="0"/>
              <a:t>ak</a:t>
            </a:r>
            <a:r>
              <a:rPr lang="en-US" dirty="0" smtClean="0"/>
              <a:t> </a:t>
            </a:r>
            <a:r>
              <a:rPr lang="en-US" dirty="0" err="1" smtClean="0"/>
              <a:t>i</a:t>
            </a:r>
            <a:r>
              <a:rPr lang="en-US" dirty="0" smtClean="0"/>
              <a:t> male </a:t>
            </a:r>
            <a:r>
              <a:rPr lang="en-US" dirty="0" err="1" smtClean="0"/>
              <a:t>količine</a:t>
            </a:r>
            <a:r>
              <a:rPr lang="en-US" dirty="0" smtClean="0"/>
              <a:t> (</a:t>
            </a:r>
            <a:r>
              <a:rPr lang="hr-HR" dirty="0" smtClean="0">
                <a:solidFill>
                  <a:srgbClr val="FFFF00"/>
                </a:solidFill>
              </a:rPr>
              <a:t>jedan joint!</a:t>
            </a:r>
            <a:r>
              <a:rPr lang="en-US" dirty="0" smtClean="0"/>
              <a:t>) </a:t>
            </a:r>
            <a:r>
              <a:rPr lang="en-US" dirty="0" err="1" smtClean="0"/>
              <a:t>smanjuju</a:t>
            </a:r>
            <a:r>
              <a:rPr lang="en-US" dirty="0" smtClean="0"/>
              <a:t> </a:t>
            </a:r>
            <a:r>
              <a:rPr lang="en-US" dirty="0" err="1" smtClean="0"/>
              <a:t>razinu</a:t>
            </a:r>
            <a:r>
              <a:rPr lang="en-US" dirty="0" smtClean="0"/>
              <a:t> </a:t>
            </a:r>
            <a:r>
              <a:rPr lang="en-US" dirty="0" err="1" smtClean="0">
                <a:solidFill>
                  <a:srgbClr val="FFFF00"/>
                </a:solidFill>
              </a:rPr>
              <a:t>luteinizirajućeg</a:t>
            </a:r>
            <a:r>
              <a:rPr lang="en-US" dirty="0" smtClean="0">
                <a:solidFill>
                  <a:srgbClr val="FFFF00"/>
                </a:solidFill>
              </a:rPr>
              <a:t> </a:t>
            </a:r>
            <a:r>
              <a:rPr lang="en-US" dirty="0" err="1" smtClean="0">
                <a:solidFill>
                  <a:srgbClr val="FFFF00"/>
                </a:solidFill>
              </a:rPr>
              <a:t>hormona</a:t>
            </a:r>
            <a:r>
              <a:rPr lang="hr-HR" dirty="0" smtClean="0">
                <a:solidFill>
                  <a:srgbClr val="FFFF00"/>
                </a:solidFill>
              </a:rPr>
              <a:t> </a:t>
            </a:r>
            <a:r>
              <a:rPr lang="hr-HR" dirty="0" smtClean="0"/>
              <a:t>- </a:t>
            </a:r>
            <a:r>
              <a:rPr lang="en-US" dirty="0" err="1" smtClean="0"/>
              <a:t>smetnj</a:t>
            </a:r>
            <a:r>
              <a:rPr lang="hr-HR" dirty="0" smtClean="0"/>
              <a:t>e</a:t>
            </a:r>
            <a:r>
              <a:rPr lang="en-US" dirty="0" smtClean="0"/>
              <a:t> u </a:t>
            </a:r>
            <a:r>
              <a:rPr lang="en-US" dirty="0" err="1" smtClean="0"/>
              <a:t>ovulaciji</a:t>
            </a:r>
            <a:r>
              <a:rPr lang="hr-HR" dirty="0" smtClean="0"/>
              <a:t>, </a:t>
            </a:r>
            <a:r>
              <a:rPr lang="en-US" dirty="0" err="1" smtClean="0"/>
              <a:t>izostan</a:t>
            </a:r>
            <a:r>
              <a:rPr lang="hr-HR" dirty="0" smtClean="0"/>
              <a:t>ak</a:t>
            </a:r>
            <a:r>
              <a:rPr lang="en-US" dirty="0" smtClean="0"/>
              <a:t> </a:t>
            </a:r>
            <a:r>
              <a:rPr lang="en-US" dirty="0" err="1" smtClean="0"/>
              <a:t>menstruacije</a:t>
            </a:r>
            <a:endParaRPr lang="hr-HR" dirty="0" smtClean="0"/>
          </a:p>
          <a:p>
            <a:pPr>
              <a:defRPr/>
            </a:pPr>
            <a:endParaRPr lang="hr-HR" dirty="0" smtClean="0"/>
          </a:p>
          <a:p>
            <a:pPr>
              <a:defRPr/>
            </a:pPr>
            <a:endParaRPr lang="hr-HR" dirty="0"/>
          </a:p>
        </p:txBody>
      </p:sp>
      <p:sp>
        <p:nvSpPr>
          <p:cNvPr id="4" name="Slide Number Placeholder 3"/>
          <p:cNvSpPr>
            <a:spLocks noGrp="1"/>
          </p:cNvSpPr>
          <p:nvPr>
            <p:ph type="sldNum" sz="quarter" idx="5"/>
          </p:nvPr>
        </p:nvSpPr>
        <p:spPr/>
        <p:txBody>
          <a:bodyPr/>
          <a:lstStyle/>
          <a:p>
            <a:pPr>
              <a:defRPr/>
            </a:pPr>
            <a:fld id="{43A7C2B0-4667-4A3D-A84C-48CEE48BD47F}" type="slidenum">
              <a:rPr lang="hr-HR" smtClean="0"/>
              <a:pPr>
                <a:defRPr/>
              </a:pPr>
              <a:t>14</a:t>
            </a:fld>
            <a:endParaRPr lang="hr-H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60419" name="Rezervirano mjesto bilježaka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smtClean="0"/>
              <a:t>Cilj: Objasniti utjecaj marihuane na mentalno zdravlje </a:t>
            </a:r>
          </a:p>
          <a:p>
            <a:pPr eaLnBrk="1" hangingPunct="1">
              <a:buClr>
                <a:srgbClr val="00B0F0"/>
              </a:buClr>
            </a:pPr>
            <a:endParaRPr lang="hr-HR" b="1" smtClean="0"/>
          </a:p>
          <a:p>
            <a:pPr eaLnBrk="1" hangingPunct="1">
              <a:buClr>
                <a:srgbClr val="00B0F0"/>
              </a:buClr>
            </a:pPr>
            <a:r>
              <a:rPr lang="hr-HR" b="1" smtClean="0"/>
              <a:t>Što reći:</a:t>
            </a:r>
          </a:p>
          <a:p>
            <a:pPr eaLnBrk="1" hangingPunct="1">
              <a:buClr>
                <a:srgbClr val="00B0F0"/>
              </a:buClr>
              <a:buFontTx/>
              <a:buChar char="•"/>
            </a:pPr>
            <a:r>
              <a:rPr lang="hr-HR" smtClean="0"/>
              <a:t> d</a:t>
            </a:r>
            <a:r>
              <a:rPr lang="en-US" smtClean="0"/>
              <a:t>anašnji mladi puše puno </a:t>
            </a:r>
            <a:r>
              <a:rPr lang="en-US" smtClean="0">
                <a:solidFill>
                  <a:srgbClr val="FFFF00"/>
                </a:solidFill>
              </a:rPr>
              <a:t>snažniji</a:t>
            </a:r>
            <a:r>
              <a:rPr lang="en-US" smtClean="0"/>
              <a:t> oblik marihuane </a:t>
            </a:r>
            <a:r>
              <a:rPr lang="hr-HR" smtClean="0"/>
              <a:t>(</a:t>
            </a:r>
            <a:r>
              <a:rPr lang="en-US" smtClean="0"/>
              <a:t>nego što se pušilo </a:t>
            </a:r>
            <a:r>
              <a:rPr lang="hr-HR" smtClean="0"/>
              <a:t>npr.</a:t>
            </a:r>
            <a:r>
              <a:rPr lang="en-US" smtClean="0"/>
              <a:t> 70-ih godina prošlog st</a:t>
            </a:r>
            <a:r>
              <a:rPr lang="hr-HR" smtClean="0"/>
              <a:t>.). Napomenuti da je ovo bitno jer puno intenzivnije utječe na mozak, tj. manje količine su dovoljne za jači utjecaj.</a:t>
            </a:r>
          </a:p>
          <a:p>
            <a:pPr eaLnBrk="1" hangingPunct="1">
              <a:buClr>
                <a:srgbClr val="00B0F0"/>
              </a:buClr>
              <a:buFontTx/>
              <a:buChar char="•"/>
            </a:pPr>
            <a:r>
              <a:rPr lang="hr-HR" smtClean="0"/>
              <a:t> pušenje </a:t>
            </a:r>
            <a:r>
              <a:rPr lang="en-US" smtClean="0"/>
              <a:t>u vrijeme </a:t>
            </a:r>
            <a:r>
              <a:rPr lang="en-US" smtClean="0">
                <a:solidFill>
                  <a:srgbClr val="FFFF00"/>
                </a:solidFill>
              </a:rPr>
              <a:t>intenzivnog razvoja </a:t>
            </a:r>
            <a:r>
              <a:rPr lang="en-US" smtClean="0"/>
              <a:t>mozga</a:t>
            </a:r>
            <a:r>
              <a:rPr lang="hr-HR" smtClean="0"/>
              <a:t> – pošto mijenja način na koji mozak funkcionira, ometa i način na koji se mozak uobičajeno razvija</a:t>
            </a:r>
          </a:p>
        </p:txBody>
      </p:sp>
      <p:sp>
        <p:nvSpPr>
          <p:cNvPr id="4" name="Rezervirano mjesto broja slajda 3"/>
          <p:cNvSpPr>
            <a:spLocks noGrp="1"/>
          </p:cNvSpPr>
          <p:nvPr>
            <p:ph type="sldNum" sz="quarter" idx="5"/>
          </p:nvPr>
        </p:nvSpPr>
        <p:spPr/>
        <p:txBody>
          <a:bodyPr/>
          <a:lstStyle/>
          <a:p>
            <a:pPr>
              <a:defRPr/>
            </a:pPr>
            <a:fld id="{81479483-0B40-4AC1-A201-E68E6F0B6FA5}" type="slidenum">
              <a:rPr lang="hr-HR" smtClean="0"/>
              <a:pPr>
                <a:defRPr/>
              </a:pPr>
              <a:t>15</a:t>
            </a:fld>
            <a:endParaRPr lang="hr-H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buClr>
                <a:srgbClr val="00B0F0"/>
              </a:buClr>
              <a:buFont typeface="Arial" pitchFamily="34" charset="0"/>
              <a:buNone/>
              <a:defRPr/>
            </a:pPr>
            <a:r>
              <a:rPr lang="hr-HR" b="1" dirty="0" smtClean="0"/>
              <a:t>Cilj: Objasniti utjecaj marihuane na mentalno zdravlje </a:t>
            </a:r>
          </a:p>
          <a:p>
            <a:pPr eaLnBrk="1" hangingPunct="1">
              <a:buClr>
                <a:srgbClr val="00B0F0"/>
              </a:buClr>
              <a:buFont typeface="Arial" pitchFamily="34" charset="0"/>
              <a:buNone/>
              <a:defRPr/>
            </a:pPr>
            <a:endParaRPr lang="hr-HR" b="1" dirty="0" smtClean="0"/>
          </a:p>
          <a:p>
            <a:pPr eaLnBrk="1" hangingPunct="1">
              <a:buClr>
                <a:srgbClr val="00B0F0"/>
              </a:buClr>
              <a:buFont typeface="Arial" pitchFamily="34" charset="0"/>
              <a:buNone/>
              <a:defRPr/>
            </a:pPr>
            <a:r>
              <a:rPr lang="hr-HR" b="1" dirty="0" smtClean="0"/>
              <a:t>Što reći:</a:t>
            </a:r>
          </a:p>
          <a:p>
            <a:pPr marL="448056" indent="-384048" eaLnBrk="1" fontAlgn="auto" hangingPunct="1">
              <a:spcAft>
                <a:spcPts val="0"/>
              </a:spcAft>
              <a:buClr>
                <a:srgbClr val="00B0F0"/>
              </a:buClr>
              <a:buFont typeface="Wingdings 2"/>
              <a:buChar char=""/>
              <a:defRPr/>
            </a:pPr>
            <a:r>
              <a:rPr lang="hr-HR" smtClean="0"/>
              <a:t>konzumacija marihuane jednom tjedno ili češće može </a:t>
            </a:r>
            <a:r>
              <a:rPr lang="hr-HR" smtClean="0">
                <a:solidFill>
                  <a:srgbClr val="FFFF00"/>
                </a:solidFill>
              </a:rPr>
              <a:t>udvostručiti rizik </a:t>
            </a:r>
            <a:r>
              <a:rPr lang="hr-HR" smtClean="0"/>
              <a:t>od depresije i uznemirenosti kod tinejdžera</a:t>
            </a:r>
            <a:endParaRPr lang="hr-HR" sz="800" smtClean="0"/>
          </a:p>
          <a:p>
            <a:pPr marL="448056" indent="-384048" eaLnBrk="1" fontAlgn="auto" hangingPunct="1">
              <a:spcAft>
                <a:spcPts val="0"/>
              </a:spcAft>
              <a:buClr>
                <a:srgbClr val="00B0F0"/>
              </a:buClr>
              <a:buFont typeface="Wingdings 2"/>
              <a:buChar char=""/>
              <a:defRPr/>
            </a:pPr>
            <a:r>
              <a:rPr lang="hr-HR" smtClean="0"/>
              <a:t>mladi koji puše marihuanu zato jer se osjećaju </a:t>
            </a:r>
            <a:r>
              <a:rPr lang="hr-HR" smtClean="0">
                <a:solidFill>
                  <a:srgbClr val="FFFF00"/>
                </a:solidFill>
              </a:rPr>
              <a:t>depresivno </a:t>
            </a:r>
            <a:r>
              <a:rPr lang="hr-HR" smtClean="0"/>
              <a:t>vjerojatnije će razviti </a:t>
            </a:r>
            <a:r>
              <a:rPr lang="hr-HR" smtClean="0">
                <a:solidFill>
                  <a:srgbClr val="FFFF00"/>
                </a:solidFill>
              </a:rPr>
              <a:t>ovisnost</a:t>
            </a:r>
            <a:r>
              <a:rPr lang="hr-HR" smtClean="0"/>
              <a:t> o marihuani - </a:t>
            </a:r>
            <a:r>
              <a:rPr lang="hr-HR" sz="900" smtClean="0"/>
              <a:t>pokušavaju si popraviti raspoloženje, tj riješiti se depresije,a zapravo se samo zakopavaju dublje u nju, uz to što si eventualo mogu prouzročiti još jedan problem (ovisnost). </a:t>
            </a:r>
            <a:r>
              <a:rPr lang="hr-HR" sz="900" b="1" smtClean="0"/>
              <a:t>Naglasiti da je pokušaj “liječenja” marihuanom neučinkovit te ne popravlja situaciju već dovodi do zakazivanja u socijalnim ulogama i aktivnostima.</a:t>
            </a:r>
          </a:p>
          <a:p>
            <a:pPr marL="448056" indent="-384048" eaLnBrk="1" fontAlgn="auto" hangingPunct="1">
              <a:spcAft>
                <a:spcPts val="0"/>
              </a:spcAft>
              <a:buClr>
                <a:srgbClr val="00B0F0"/>
              </a:buClr>
              <a:buFont typeface="Wingdings 2"/>
              <a:buChar char=""/>
              <a:defRPr/>
            </a:pPr>
            <a:r>
              <a:rPr lang="hr-HR" smtClean="0">
                <a:solidFill>
                  <a:srgbClr val="FFFF00"/>
                </a:solidFill>
              </a:rPr>
              <a:t>svakodnevna </a:t>
            </a:r>
            <a:r>
              <a:rPr lang="hr-HR" smtClean="0"/>
              <a:t>konzumacija marihuane kod mladih </a:t>
            </a:r>
            <a:r>
              <a:rPr lang="hr-HR" smtClean="0">
                <a:solidFill>
                  <a:srgbClr val="FFFF00"/>
                </a:solidFill>
              </a:rPr>
              <a:t>peterostruko</a:t>
            </a:r>
            <a:r>
              <a:rPr lang="hr-HR" smtClean="0"/>
              <a:t> povećava vjerojatnost od razvijanja duševnih poremećaja</a:t>
            </a:r>
          </a:p>
        </p:txBody>
      </p:sp>
      <p:sp>
        <p:nvSpPr>
          <p:cNvPr id="4" name="Slide Number Placeholder 3"/>
          <p:cNvSpPr>
            <a:spLocks noGrp="1"/>
          </p:cNvSpPr>
          <p:nvPr>
            <p:ph type="sldNum" sz="quarter" idx="5"/>
          </p:nvPr>
        </p:nvSpPr>
        <p:spPr/>
        <p:txBody>
          <a:bodyPr/>
          <a:lstStyle/>
          <a:p>
            <a:pPr>
              <a:defRPr/>
            </a:pPr>
            <a:fld id="{C0D361F6-B801-4C3F-A492-A9B94DD9E485}" type="slidenum">
              <a:rPr lang="hr-HR" smtClean="0"/>
              <a:pPr>
                <a:defRPr/>
              </a:pPr>
              <a:t>16</a:t>
            </a:fld>
            <a:endParaRPr lang="hr-H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smtClean="0"/>
              <a:t>Cilj: Objasniti utjecaj marihuane na mentalno zdravlje </a:t>
            </a:r>
          </a:p>
          <a:p>
            <a:pPr eaLnBrk="1" hangingPunct="1">
              <a:buClr>
                <a:srgbClr val="00B0F0"/>
              </a:buClr>
            </a:pPr>
            <a:endParaRPr lang="hr-HR" b="1" smtClean="0"/>
          </a:p>
          <a:p>
            <a:pPr eaLnBrk="1" hangingPunct="1">
              <a:buClr>
                <a:srgbClr val="00B0F0"/>
              </a:buClr>
            </a:pPr>
            <a:r>
              <a:rPr lang="hr-HR" b="1" smtClean="0"/>
              <a:t>Što reći:</a:t>
            </a:r>
          </a:p>
          <a:p>
            <a:pPr eaLnBrk="1" hangingPunct="1">
              <a:buClr>
                <a:srgbClr val="00B0F0"/>
              </a:buClr>
              <a:buFontTx/>
              <a:buChar char="•"/>
            </a:pPr>
            <a:r>
              <a:rPr lang="hr-HR" smtClean="0"/>
              <a:t> i</a:t>
            </a:r>
            <a:r>
              <a:rPr lang="en-US" smtClean="0"/>
              <a:t>straživanj</a:t>
            </a:r>
            <a:r>
              <a:rPr lang="hr-HR" smtClean="0"/>
              <a:t>a</a:t>
            </a:r>
            <a:r>
              <a:rPr lang="en-US" smtClean="0"/>
              <a:t> </a:t>
            </a:r>
            <a:r>
              <a:rPr lang="hr-HR" smtClean="0"/>
              <a:t>su</a:t>
            </a:r>
            <a:r>
              <a:rPr lang="en-US" smtClean="0"/>
              <a:t> pokazal</a:t>
            </a:r>
            <a:r>
              <a:rPr lang="hr-HR" smtClean="0"/>
              <a:t>a</a:t>
            </a:r>
            <a:r>
              <a:rPr lang="en-US" smtClean="0"/>
              <a:t> da su </a:t>
            </a:r>
            <a:r>
              <a:rPr lang="hr-HR" smtClean="0"/>
              <a:t>mladi</a:t>
            </a:r>
            <a:r>
              <a:rPr lang="en-US" smtClean="0"/>
              <a:t> u dobi od 12 do 17 godina koji </a:t>
            </a:r>
            <a:r>
              <a:rPr lang="en-US" smtClean="0">
                <a:solidFill>
                  <a:srgbClr val="FFFF00"/>
                </a:solidFill>
              </a:rPr>
              <a:t>jednom tjedno</a:t>
            </a:r>
            <a:r>
              <a:rPr lang="en-US" smtClean="0">
                <a:solidFill>
                  <a:srgbClr val="FF6600"/>
                </a:solidFill>
              </a:rPr>
              <a:t> </a:t>
            </a:r>
            <a:r>
              <a:rPr lang="en-US" smtClean="0"/>
              <a:t>puše marihuanu u </a:t>
            </a:r>
            <a:r>
              <a:rPr lang="hr-HR" smtClean="0">
                <a:solidFill>
                  <a:srgbClr val="FFFF00"/>
                </a:solidFill>
              </a:rPr>
              <a:t>3</a:t>
            </a:r>
            <a:r>
              <a:rPr lang="en-US" smtClean="0">
                <a:solidFill>
                  <a:srgbClr val="FFFF00"/>
                </a:solidFill>
              </a:rPr>
              <a:t> puta </a:t>
            </a:r>
            <a:r>
              <a:rPr lang="en-US" smtClean="0"/>
              <a:t>većem riziku za pojavu </a:t>
            </a:r>
            <a:r>
              <a:rPr lang="en-US" smtClean="0">
                <a:solidFill>
                  <a:srgbClr val="FFFF00"/>
                </a:solidFill>
              </a:rPr>
              <a:t>suicidalnih promišljanja</a:t>
            </a:r>
            <a:endParaRPr lang="hr-HR" sz="900" smtClean="0">
              <a:solidFill>
                <a:srgbClr val="FFFF00"/>
              </a:solidFill>
            </a:endParaRP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F55A44-86EE-442F-B415-CB8659112F7C}" type="slidenum">
              <a:rPr lang="hr-HR" smtClean="0"/>
              <a:pPr fontAlgn="base">
                <a:spcBef>
                  <a:spcPct val="0"/>
                </a:spcBef>
                <a:spcAft>
                  <a:spcPct val="0"/>
                </a:spcAft>
                <a:defRPr/>
              </a:pPr>
              <a:t>17</a:t>
            </a:fld>
            <a:endParaRPr lang="hr-H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smtClean="0"/>
              <a:t>Cilj: Objasniti utjecaj marihuane na mentalno zdravlje </a:t>
            </a:r>
          </a:p>
          <a:p>
            <a:pPr eaLnBrk="1" hangingPunct="1">
              <a:buClr>
                <a:srgbClr val="00B0F0"/>
              </a:buClr>
            </a:pPr>
            <a:endParaRPr lang="hr-HR" b="1" smtClean="0"/>
          </a:p>
          <a:p>
            <a:pPr eaLnBrk="1" hangingPunct="1">
              <a:buClr>
                <a:srgbClr val="00B0F0"/>
              </a:buClr>
            </a:pPr>
            <a:r>
              <a:rPr lang="hr-HR" b="1" smtClean="0"/>
              <a:t>Što reći:</a:t>
            </a:r>
          </a:p>
          <a:p>
            <a:pPr eaLnBrk="1" hangingPunct="1">
              <a:buClr>
                <a:srgbClr val="00B0F0"/>
              </a:buClr>
              <a:buFontTx/>
              <a:buChar char="•"/>
            </a:pPr>
            <a:r>
              <a:rPr lang="hr-HR" smtClean="0"/>
              <a:t> </a:t>
            </a:r>
            <a:r>
              <a:rPr lang="en-US" smtClean="0"/>
              <a:t>povećan</a:t>
            </a:r>
            <a:r>
              <a:rPr lang="hr-HR" smtClean="0"/>
              <a:t>a</a:t>
            </a:r>
            <a:r>
              <a:rPr lang="en-US" smtClean="0"/>
              <a:t> razin</a:t>
            </a:r>
            <a:r>
              <a:rPr lang="hr-HR" smtClean="0"/>
              <a:t>a</a:t>
            </a:r>
            <a:r>
              <a:rPr lang="en-US" smtClean="0"/>
              <a:t> </a:t>
            </a:r>
            <a:r>
              <a:rPr lang="hr-HR" smtClean="0">
                <a:solidFill>
                  <a:srgbClr val="FFFF00"/>
                </a:solidFill>
              </a:rPr>
              <a:t>uznemirenosti</a:t>
            </a:r>
            <a:r>
              <a:rPr lang="en-US" smtClean="0"/>
              <a:t> i </a:t>
            </a:r>
            <a:r>
              <a:rPr lang="en-US" smtClean="0">
                <a:solidFill>
                  <a:srgbClr val="FFFF00"/>
                </a:solidFill>
              </a:rPr>
              <a:t>paničn</a:t>
            </a:r>
            <a:r>
              <a:rPr lang="hr-HR" smtClean="0">
                <a:solidFill>
                  <a:srgbClr val="FFFF00"/>
                </a:solidFill>
              </a:rPr>
              <a:t>i</a:t>
            </a:r>
            <a:r>
              <a:rPr lang="en-US" smtClean="0">
                <a:solidFill>
                  <a:srgbClr val="FFFF00"/>
                </a:solidFill>
              </a:rPr>
              <a:t> napadaj</a:t>
            </a:r>
            <a:r>
              <a:rPr lang="hr-HR" smtClean="0">
                <a:solidFill>
                  <a:srgbClr val="FFFF00"/>
                </a:solidFill>
              </a:rPr>
              <a:t>i</a:t>
            </a:r>
            <a:r>
              <a:rPr lang="en-US" smtClean="0">
                <a:solidFill>
                  <a:srgbClr val="FFFF00"/>
                </a:solidFill>
              </a:rPr>
              <a:t> </a:t>
            </a:r>
            <a:r>
              <a:rPr lang="hr-HR" smtClean="0"/>
              <a:t>također se povezuju </a:t>
            </a:r>
            <a:r>
              <a:rPr lang="en-US" smtClean="0"/>
              <a:t>s prethodnom </a:t>
            </a:r>
            <a:r>
              <a:rPr lang="hr-HR" smtClean="0"/>
              <a:t>konzumacijom </a:t>
            </a:r>
            <a:r>
              <a:rPr lang="en-US" smtClean="0"/>
              <a:t>marihuane</a:t>
            </a:r>
            <a:endParaRPr lang="hr-HR" smtClean="0"/>
          </a:p>
          <a:p>
            <a:pPr eaLnBrk="1" hangingPunct="1">
              <a:spcBef>
                <a:spcPct val="0"/>
              </a:spcBef>
              <a:buFontTx/>
              <a:buChar char="•"/>
            </a:pPr>
            <a:r>
              <a:rPr lang="hr-HR" b="1" smtClean="0"/>
              <a:t> </a:t>
            </a:r>
            <a:r>
              <a:rPr lang="hr-HR" smtClean="0"/>
              <a:t>kod nekoga tko ima predispozicije za razvoj shizofrenije ili drugih težih duševnih bolesti, uporaba marihuane to može ubrzati i intenzivirati (poslužiti kao “okidač” za javljanje poremećaja) – naglasiti da se neki poremećaji njačešeće javljaju upravo u kasnoj adolescenciji/ranoj odrasloj dobi, pa je konzumacija marihuane u ovom razdoblju posebno rizična</a:t>
            </a:r>
          </a:p>
        </p:txBody>
      </p:sp>
      <p:sp>
        <p:nvSpPr>
          <p:cNvPr id="49156" name="Slide Number Placeholder 3"/>
          <p:cNvSpPr txBox="1">
            <a:spLocks noGrp="1"/>
          </p:cNvSpPr>
          <p:nvPr/>
        </p:nvSpPr>
        <p:spPr bwMode="auto">
          <a:xfrm>
            <a:off x="3776663" y="9263063"/>
            <a:ext cx="2890837" cy="488950"/>
          </a:xfrm>
          <a:prstGeom prst="rect">
            <a:avLst/>
          </a:prstGeom>
          <a:noFill/>
          <a:ln>
            <a:miter lim="800000"/>
            <a:headEnd/>
            <a:tailEnd/>
          </a:ln>
        </p:spPr>
        <p:txBody>
          <a:bodyPr lIns="89785" tIns="44892" rIns="89785" bIns="44892" anchor="b"/>
          <a:lstStyle/>
          <a:p>
            <a:pPr algn="r">
              <a:defRPr/>
            </a:pPr>
            <a:fld id="{79E213F0-9CF5-442A-93E3-C98F65653E14}" type="slidenum">
              <a:rPr lang="hr-HR" sz="1200">
                <a:latin typeface="+mn-lt"/>
                <a:cs typeface="+mn-cs"/>
              </a:rPr>
              <a:pPr algn="r">
                <a:defRPr/>
              </a:pPr>
              <a:t>18</a:t>
            </a:fld>
            <a:endParaRPr lang="hr-HR" sz="1200">
              <a:latin typeface="+mn-lt"/>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b="1" smtClean="0"/>
              <a:t>Cilj: Objasniti rizike konzumacije marihuane za razvoj drugih ovisnosti</a:t>
            </a:r>
          </a:p>
          <a:p>
            <a:pPr eaLnBrk="1" hangingPunct="1">
              <a:spcBef>
                <a:spcPct val="0"/>
              </a:spcBef>
            </a:pPr>
            <a:endParaRPr lang="hr-HR" b="1" smtClean="0"/>
          </a:p>
          <a:p>
            <a:pPr eaLnBrk="1" hangingPunct="1">
              <a:spcBef>
                <a:spcPct val="0"/>
              </a:spcBef>
            </a:pPr>
            <a:r>
              <a:rPr lang="hr-HR" b="1" smtClean="0"/>
              <a:t>Što reći: </a:t>
            </a:r>
          </a:p>
          <a:p>
            <a:pPr eaLnBrk="1" hangingPunct="1">
              <a:spcBef>
                <a:spcPct val="0"/>
              </a:spcBef>
            </a:pPr>
            <a:r>
              <a:rPr lang="hr-HR" smtClean="0"/>
              <a:t>Neće svi koji eksperimentiraju s marihuanom razviti ovisnost o nekim težim drogama, no činjenica je da je više od 2/3 ovisnika o heroinu izjavilo da su svoje eksperimentiranje s drogama započeli upravo s marihuanom.</a:t>
            </a:r>
            <a:r>
              <a:rPr lang="hr-HR" b="1" smtClean="0"/>
              <a:t> Konzumiranje marihuane predstavlja pomicanje granica, koje je onda lakše pomaknuti još malo pa još malo i početi konzmirati nešto “teže”.</a:t>
            </a:r>
            <a:endParaRPr lang="hr-HR" smtClean="0"/>
          </a:p>
          <a:p>
            <a:pPr eaLnBrk="1" hangingPunct="1">
              <a:spcBef>
                <a:spcPct val="0"/>
              </a:spcBef>
            </a:pPr>
            <a:endParaRPr lang="hr-HR" smtClean="0"/>
          </a:p>
          <a:p>
            <a:pPr eaLnBrk="1" hangingPunct="1">
              <a:spcBef>
                <a:spcPct val="0"/>
              </a:spcBef>
            </a:pPr>
            <a:r>
              <a:rPr lang="hr-HR" smtClean="0"/>
              <a:t>Ovisno o tijeku rasprave, može se osvrnuti i na činjenicu da, iako nisu poznati smrtni slučajevi (predoziranje) marihuanom, postoji realna opasnost smrtnog stradavanja kao indirektne posljedice, npr. prometne nezgode zbog negativnog utjecaja marihuane na motoriku, koordinaciju, reflekse, ravnotežu...</a:t>
            </a:r>
          </a:p>
          <a:p>
            <a:pPr eaLnBrk="1" hangingPunct="1">
              <a:spcBef>
                <a:spcPct val="0"/>
              </a:spcBef>
            </a:pPr>
            <a:endParaRPr lang="hr-HR" smtClean="0"/>
          </a:p>
          <a:p>
            <a:pPr eaLnBrk="1" hangingPunct="1">
              <a:buClr>
                <a:srgbClr val="00B0F0"/>
              </a:buClr>
            </a:pPr>
            <a:r>
              <a:rPr lang="hr-HR" smtClean="0"/>
              <a:t>Također, k</a:t>
            </a:r>
            <a:r>
              <a:rPr lang="en-US" smtClean="0"/>
              <a:t>onzumenti marihuane</a:t>
            </a:r>
            <a:r>
              <a:rPr lang="hr-HR" smtClean="0"/>
              <a:t> </a:t>
            </a:r>
            <a:r>
              <a:rPr lang="en-US" smtClean="0"/>
              <a:t>češće dolaze u </a:t>
            </a:r>
            <a:r>
              <a:rPr lang="en-US" smtClean="0">
                <a:solidFill>
                  <a:srgbClr val="FFFF00"/>
                </a:solidFill>
              </a:rPr>
              <a:t>kontakt </a:t>
            </a:r>
            <a:r>
              <a:rPr lang="en-US" smtClean="0"/>
              <a:t>sa drugim korisnicima droga</a:t>
            </a:r>
            <a:r>
              <a:rPr lang="hr-HR" smtClean="0"/>
              <a:t> prilikom </a:t>
            </a:r>
            <a:r>
              <a:rPr lang="en-US" smtClean="0"/>
              <a:t>nabavk</a:t>
            </a:r>
            <a:r>
              <a:rPr lang="hr-HR" smtClean="0"/>
              <a:t>e</a:t>
            </a:r>
            <a:r>
              <a:rPr lang="en-US" smtClean="0"/>
              <a:t> droge za osobne potrebe</a:t>
            </a:r>
            <a:r>
              <a:rPr lang="hr-HR" sz="200" smtClean="0"/>
              <a:t>, pa </a:t>
            </a:r>
            <a:r>
              <a:rPr lang="en-US" smtClean="0"/>
              <a:t>postoji realna vjerojatnost da u takvom okruž</a:t>
            </a:r>
            <a:r>
              <a:rPr lang="hr-HR" smtClean="0"/>
              <a:t>en</a:t>
            </a:r>
            <a:r>
              <a:rPr lang="en-US" smtClean="0"/>
              <a:t>ju počnu eksperimentirati sa </a:t>
            </a:r>
            <a:r>
              <a:rPr lang="en-US" smtClean="0">
                <a:solidFill>
                  <a:srgbClr val="FFFF00"/>
                </a:solidFill>
              </a:rPr>
              <a:t>drugim drogama</a:t>
            </a:r>
            <a:r>
              <a:rPr lang="hr-HR" smtClean="0">
                <a:solidFill>
                  <a:srgbClr val="FF6600"/>
                </a:solidFill>
              </a:rPr>
              <a:t> </a:t>
            </a:r>
            <a:r>
              <a:rPr lang="hr-HR" smtClean="0"/>
              <a:t>- </a:t>
            </a:r>
            <a:r>
              <a:rPr lang="en-US" smtClean="0"/>
              <a:t>razv</a:t>
            </a:r>
            <a:r>
              <a:rPr lang="hr-HR" smtClean="0"/>
              <a:t>oj</a:t>
            </a:r>
            <a:r>
              <a:rPr lang="en-US" smtClean="0"/>
              <a:t> </a:t>
            </a:r>
            <a:r>
              <a:rPr lang="en-US" smtClean="0">
                <a:solidFill>
                  <a:srgbClr val="FFFF00"/>
                </a:solidFill>
              </a:rPr>
              <a:t>tež</a:t>
            </a:r>
            <a:r>
              <a:rPr lang="hr-HR" smtClean="0">
                <a:solidFill>
                  <a:srgbClr val="FFFF00"/>
                </a:solidFill>
              </a:rPr>
              <a:t>ih</a:t>
            </a:r>
            <a:r>
              <a:rPr lang="en-US" smtClean="0">
                <a:solidFill>
                  <a:srgbClr val="FFFF00"/>
                </a:solidFill>
              </a:rPr>
              <a:t> </a:t>
            </a:r>
            <a:r>
              <a:rPr lang="en-US" smtClean="0"/>
              <a:t>oblik</a:t>
            </a:r>
            <a:r>
              <a:rPr lang="hr-HR" smtClean="0"/>
              <a:t>a</a:t>
            </a:r>
            <a:r>
              <a:rPr lang="en-US" smtClean="0"/>
              <a:t> ovisnosti</a:t>
            </a:r>
            <a:r>
              <a:rPr lang="hr-HR" smtClean="0"/>
              <a:t>.</a:t>
            </a:r>
          </a:p>
          <a:p>
            <a:pPr eaLnBrk="1" hangingPunct="1">
              <a:spcBef>
                <a:spcPct val="0"/>
              </a:spcBef>
            </a:pPr>
            <a:endParaRPr lang="hr-HR" smtClean="0"/>
          </a:p>
          <a:p>
            <a:pPr eaLnBrk="1" hangingPunct="1">
              <a:spcBef>
                <a:spcPct val="0"/>
              </a:spcBef>
            </a:pPr>
            <a:endParaRPr lang="hr-HR"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893924-D095-479F-BC56-86A897D08D37}" type="slidenum">
              <a:rPr lang="hr-HR" smtClean="0"/>
              <a:pPr fontAlgn="base">
                <a:spcBef>
                  <a:spcPct val="0"/>
                </a:spcBef>
                <a:spcAft>
                  <a:spcPct val="0"/>
                </a:spcAft>
                <a:defRPr/>
              </a:pPr>
              <a:t>19</a:t>
            </a:fld>
            <a:endParaRPr lang="hr-H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smtClean="0"/>
              <a:t>Cilj: </a:t>
            </a:r>
            <a:r>
              <a:rPr lang="hr-HR" b="1" smtClean="0">
                <a:latin typeface="Arial" charset="0"/>
              </a:rPr>
              <a:t>Objasniti učenicima</a:t>
            </a:r>
            <a:r>
              <a:rPr lang="hr-HR" b="1" smtClean="0"/>
              <a:t> da je mozak u adolescenciji još uvijek </a:t>
            </a:r>
            <a:r>
              <a:rPr lang="hr-HR" b="1" smtClean="0">
                <a:latin typeface="Arial" charset="0"/>
              </a:rPr>
              <a:t>u razvoju</a:t>
            </a:r>
          </a:p>
          <a:p>
            <a:pPr eaLnBrk="1" hangingPunct="1">
              <a:buClr>
                <a:srgbClr val="00B0F0"/>
              </a:buClr>
              <a:buFontTx/>
              <a:buChar char="•"/>
            </a:pPr>
            <a:endParaRPr lang="hr-HR" b="1" smtClean="0"/>
          </a:p>
          <a:p>
            <a:pPr eaLnBrk="1" hangingPunct="1">
              <a:buClr>
                <a:srgbClr val="00B0F0"/>
              </a:buClr>
            </a:pPr>
            <a:r>
              <a:rPr lang="hr-HR" b="1" smtClean="0"/>
              <a:t>Što reći:</a:t>
            </a:r>
          </a:p>
          <a:p>
            <a:pPr eaLnBrk="1" hangingPunct="1">
              <a:buClr>
                <a:srgbClr val="00B0F0"/>
              </a:buClr>
            </a:pPr>
            <a:r>
              <a:rPr lang="hr-HR" smtClean="0"/>
              <a:t>Postaviti pitanje iz naslova i pričekati odgovor. Onda objasniti:</a:t>
            </a:r>
          </a:p>
          <a:p>
            <a:pPr eaLnBrk="1" hangingPunct="1">
              <a:buClr>
                <a:srgbClr val="00B0F0"/>
              </a:buClr>
              <a:buFontTx/>
              <a:buChar char="•"/>
            </a:pPr>
            <a:r>
              <a:rPr lang="hr-HR" smtClean="0"/>
              <a:t> mladi </a:t>
            </a:r>
            <a:r>
              <a:rPr lang="en-US" smtClean="0"/>
              <a:t>mozak</a:t>
            </a:r>
            <a:r>
              <a:rPr lang="hr-HR" smtClean="0"/>
              <a:t> je još </a:t>
            </a:r>
            <a:r>
              <a:rPr lang="en-US" smtClean="0"/>
              <a:t>u </a:t>
            </a:r>
            <a:r>
              <a:rPr lang="en-US" smtClean="0">
                <a:solidFill>
                  <a:srgbClr val="FFFF00"/>
                </a:solidFill>
              </a:rPr>
              <a:t>razvoju</a:t>
            </a:r>
            <a:r>
              <a:rPr lang="en-US" smtClean="0"/>
              <a:t> te ne funkcionira poput mozga odrasle osobe</a:t>
            </a:r>
            <a:endParaRPr lang="hr-HR" sz="800" smtClean="0"/>
          </a:p>
          <a:p>
            <a:pPr eaLnBrk="1" hangingPunct="1">
              <a:buClr>
                <a:srgbClr val="00B0F0"/>
              </a:buClr>
              <a:buFontTx/>
              <a:buChar char="•"/>
            </a:pPr>
            <a:r>
              <a:rPr lang="hr-HR" smtClean="0"/>
              <a:t> l</a:t>
            </a:r>
            <a:r>
              <a:rPr lang="en-US" smtClean="0"/>
              <a:t>judski su mozgovi tijekom adolescencije tek na </a:t>
            </a:r>
            <a:r>
              <a:rPr lang="en-US" smtClean="0">
                <a:solidFill>
                  <a:srgbClr val="FFFF00"/>
                </a:solidFill>
              </a:rPr>
              <a:t>80</a:t>
            </a:r>
            <a:r>
              <a:rPr lang="hr-HR" smtClean="0">
                <a:solidFill>
                  <a:srgbClr val="FFFF00"/>
                </a:solidFill>
              </a:rPr>
              <a:t>%</a:t>
            </a:r>
            <a:r>
              <a:rPr lang="hr-HR" smtClean="0"/>
              <a:t> </a:t>
            </a:r>
            <a:r>
              <a:rPr lang="en-US" smtClean="0"/>
              <a:t>puta do zrelosti</a:t>
            </a:r>
            <a:endParaRPr lang="hr-HR" smtClean="0"/>
          </a:p>
          <a:p>
            <a:pPr eaLnBrk="1" hangingPunct="1">
              <a:spcBef>
                <a:spcPct val="0"/>
              </a:spcBef>
            </a:pPr>
            <a:endParaRPr lang="hr-HR"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0CA55E-0591-4BC8-9581-D29444B065EB}" type="slidenum">
              <a:rPr lang="hr-HR" smtClean="0"/>
              <a:pPr fontAlgn="base">
                <a:spcBef>
                  <a:spcPct val="0"/>
                </a:spcBef>
                <a:spcAft>
                  <a:spcPct val="0"/>
                </a:spcAft>
                <a:defRPr/>
              </a:pPr>
              <a:t>2</a:t>
            </a:fld>
            <a:endParaRPr lang="hr-H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eaLnBrk="1" hangingPunct="1">
              <a:spcBef>
                <a:spcPct val="0"/>
              </a:spcBef>
            </a:pPr>
            <a:r>
              <a:rPr lang="hr-HR" b="1" smtClean="0"/>
              <a:t>Cilj: Uvod u temu ecstasyja</a:t>
            </a:r>
          </a:p>
          <a:p>
            <a:pPr defTabSz="896938" eaLnBrk="1" hangingPunct="1">
              <a:spcBef>
                <a:spcPct val="0"/>
              </a:spcBef>
            </a:pPr>
            <a:endParaRPr lang="hr-HR" b="1" smtClean="0"/>
          </a:p>
          <a:p>
            <a:pPr defTabSz="896938" eaLnBrk="1" hangingPunct="1">
              <a:spcBef>
                <a:spcPct val="0"/>
              </a:spcBef>
            </a:pPr>
            <a:r>
              <a:rPr lang="hr-HR" b="1" smtClean="0"/>
              <a:t>Što reći: </a:t>
            </a:r>
            <a:r>
              <a:rPr lang="hr-HR" smtClean="0"/>
              <a:t>Pitati ih jesu li čuli za ecstasy, znaju li što je to, kakva je to droga? U kojem se kontekstu uzima (po onome što su oni čuli)?</a:t>
            </a:r>
          </a:p>
          <a:p>
            <a:pPr defTabSz="896938" eaLnBrk="1" hangingPunct="1">
              <a:spcBef>
                <a:spcPct val="0"/>
              </a:spcBef>
            </a:pPr>
            <a:endParaRPr lang="hr-HR" smtClean="0"/>
          </a:p>
          <a:p>
            <a:pPr defTabSz="896938" eaLnBrk="1" hangingPunct="1">
              <a:spcBef>
                <a:spcPct val="0"/>
              </a:spcBef>
            </a:pPr>
            <a:r>
              <a:rPr lang="hr-HR" smtClean="0"/>
              <a:t>Kratko prokomentirati uz ove činjenice:</a:t>
            </a:r>
          </a:p>
          <a:p>
            <a:pPr defTabSz="896938" eaLnBrk="1" hangingPunct="1">
              <a:buClr>
                <a:srgbClr val="00B0F0"/>
              </a:buClr>
              <a:buFontTx/>
              <a:buChar char="•"/>
            </a:pPr>
            <a:r>
              <a:rPr lang="hr-HR" smtClean="0">
                <a:solidFill>
                  <a:srgbClr val="FFFF00"/>
                </a:solidFill>
              </a:rPr>
              <a:t> MDMA</a:t>
            </a:r>
            <a:r>
              <a:rPr lang="hr-HR" smtClean="0"/>
              <a:t> (</a:t>
            </a:r>
            <a:r>
              <a:rPr lang="hr-HR" sz="1000" smtClean="0"/>
              <a:t>metilendioksimetamfetamin</a:t>
            </a:r>
            <a:r>
              <a:rPr lang="hr-HR" smtClean="0"/>
              <a:t>)</a:t>
            </a:r>
            <a:endParaRPr lang="hr-HR" sz="800" smtClean="0"/>
          </a:p>
          <a:p>
            <a:pPr defTabSz="896938" eaLnBrk="1" hangingPunct="1">
              <a:buClr>
                <a:srgbClr val="00B0F0"/>
              </a:buClr>
              <a:buFontTx/>
              <a:buChar char="•"/>
            </a:pPr>
            <a:r>
              <a:rPr lang="hr-HR" smtClean="0"/>
              <a:t> sintetička </a:t>
            </a:r>
            <a:r>
              <a:rPr lang="hr-HR" smtClean="0">
                <a:solidFill>
                  <a:srgbClr val="FFFF00"/>
                </a:solidFill>
              </a:rPr>
              <a:t>psihoaktivna</a:t>
            </a:r>
            <a:r>
              <a:rPr lang="hr-HR" smtClean="0"/>
              <a:t> droga</a:t>
            </a:r>
            <a:endParaRPr lang="hr-HR" sz="800" smtClean="0"/>
          </a:p>
          <a:p>
            <a:pPr defTabSz="896938" eaLnBrk="1" hangingPunct="1">
              <a:buClr>
                <a:srgbClr val="00B0F0"/>
              </a:buClr>
              <a:buFontTx/>
              <a:buChar char="•"/>
            </a:pPr>
            <a:r>
              <a:rPr lang="hr-HR" smtClean="0"/>
              <a:t> spada u grupu jačih </a:t>
            </a:r>
            <a:r>
              <a:rPr lang="hr-HR" smtClean="0">
                <a:solidFill>
                  <a:srgbClr val="FFFF00"/>
                </a:solidFill>
              </a:rPr>
              <a:t>psihostimulansa</a:t>
            </a:r>
            <a:endParaRPr lang="hr-HR" sz="800" smtClean="0"/>
          </a:p>
          <a:p>
            <a:pPr defTabSz="896938" eaLnBrk="1" hangingPunct="1">
              <a:buClr>
                <a:srgbClr val="00B0F0"/>
              </a:buClr>
              <a:buFontTx/>
              <a:buChar char="•"/>
            </a:pPr>
            <a:r>
              <a:rPr lang="hr-HR" smtClean="0"/>
              <a:t> najčešće u obliku </a:t>
            </a:r>
            <a:r>
              <a:rPr lang="hr-HR" smtClean="0">
                <a:solidFill>
                  <a:srgbClr val="FFFF00"/>
                </a:solidFill>
              </a:rPr>
              <a:t>tableta</a:t>
            </a:r>
            <a:r>
              <a:rPr lang="hr-HR" smtClean="0"/>
              <a:t>, a može biti i u kapsulama ili u prahu</a:t>
            </a:r>
            <a:endParaRPr lang="hr-HR" sz="800" smtClean="0"/>
          </a:p>
          <a:p>
            <a:pPr defTabSz="896938" eaLnBrk="1" hangingPunct="1">
              <a:buClr>
                <a:srgbClr val="00B0F0"/>
              </a:buClr>
              <a:buFontTx/>
              <a:buChar char="•"/>
            </a:pPr>
            <a:r>
              <a:rPr lang="hr-HR" smtClean="0"/>
              <a:t> popularna kod mladih koji posjećuju klubove, koncerte, partije uz elektronsku glazbu</a:t>
            </a:r>
            <a:endParaRPr lang="hr-HR" sz="800" smtClean="0"/>
          </a:p>
          <a:p>
            <a:pPr defTabSz="896938" eaLnBrk="1" hangingPunct="1">
              <a:buClr>
                <a:srgbClr val="00B0F0"/>
              </a:buClr>
              <a:buFontTx/>
              <a:buChar char="•"/>
            </a:pPr>
            <a:r>
              <a:rPr lang="hr-HR" smtClean="0">
                <a:solidFill>
                  <a:srgbClr val="FFFF00"/>
                </a:solidFill>
              </a:rPr>
              <a:t> psihička ovisnost</a:t>
            </a:r>
            <a:endParaRPr lang="hr-HR" sz="800" smtClean="0"/>
          </a:p>
          <a:p>
            <a:pPr defTabSz="896938" eaLnBrk="1" hangingPunct="1">
              <a:buClr>
                <a:srgbClr val="00B0F0"/>
              </a:buClr>
              <a:buFontTx/>
              <a:buChar char="•"/>
            </a:pPr>
            <a:r>
              <a:rPr lang="hr-HR" smtClean="0"/>
              <a:t> razvoj tolerancije (apstinencijska kriza)</a:t>
            </a:r>
          </a:p>
          <a:p>
            <a:pPr defTabSz="896938" eaLnBrk="1" hangingPunct="1">
              <a:buClr>
                <a:srgbClr val="00B0F0"/>
              </a:buClr>
            </a:pPr>
            <a:endParaRPr lang="hr-HR" smtClean="0"/>
          </a:p>
          <a:p>
            <a:pPr defTabSz="896938" eaLnBrk="1" hangingPunct="1">
              <a:buClr>
                <a:srgbClr val="00B0F0"/>
              </a:buClr>
            </a:pPr>
            <a:r>
              <a:rPr lang="hr-HR" smtClean="0"/>
              <a:t>Ove pojmove objasnite jezikom prilagođenom dobnoj skupini učenika, odnosno koristeći termine s kojima su oni upoznati.</a:t>
            </a:r>
          </a:p>
          <a:p>
            <a:pPr defTabSz="896938" eaLnBrk="1" hangingPunct="1">
              <a:spcBef>
                <a:spcPct val="0"/>
              </a:spcBef>
            </a:pPr>
            <a:endParaRPr lang="hr-HR"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062E91-C66C-461C-98D1-6D6BF020C81A}" type="slidenum">
              <a:rPr lang="hr-HR" smtClean="0"/>
              <a:pPr fontAlgn="base">
                <a:spcBef>
                  <a:spcPct val="0"/>
                </a:spcBef>
                <a:spcAft>
                  <a:spcPct val="0"/>
                </a:spcAft>
                <a:defRPr/>
              </a:pPr>
              <a:t>20</a:t>
            </a:fld>
            <a:endParaRPr lang="hr-H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hr-HR" b="1" smtClean="0"/>
              <a:t>Cilj: Prikazati osnovne utjecaje ecstasyja na osobu</a:t>
            </a:r>
          </a:p>
          <a:p>
            <a:endParaRPr lang="hr-HR" b="1" smtClean="0"/>
          </a:p>
          <a:p>
            <a:r>
              <a:rPr lang="hr-HR" b="1" smtClean="0"/>
              <a:t>Što reći: </a:t>
            </a:r>
            <a:r>
              <a:rPr lang="hr-HR" smtClean="0"/>
              <a:t>Pitati znaju li kako izgleda/ponaša se osoba koja je uzela ecstasy?</a:t>
            </a:r>
          </a:p>
          <a:p>
            <a:endParaRPr lang="hr-HR" smtClean="0"/>
          </a:p>
          <a:p>
            <a:r>
              <a:rPr lang="hr-HR" smtClean="0"/>
              <a:t>Kratko navesti i po potrebi objasniti:</a:t>
            </a:r>
          </a:p>
          <a:p>
            <a:pPr eaLnBrk="1" hangingPunct="1">
              <a:buClr>
                <a:srgbClr val="00B0F0"/>
              </a:buClr>
              <a:buFont typeface="Wingdings 2" pitchFamily="18" charset="2"/>
              <a:buChar char=""/>
            </a:pPr>
            <a:r>
              <a:rPr lang="hr-HR" smtClean="0"/>
              <a:t> djelovanje počinje oko 30 min nakon uzimanja</a:t>
            </a:r>
            <a:endParaRPr lang="hr-HR" sz="100" smtClean="0"/>
          </a:p>
          <a:p>
            <a:pPr eaLnBrk="1" hangingPunct="1">
              <a:buClr>
                <a:srgbClr val="00B0F0"/>
              </a:buClr>
              <a:buFont typeface="Wingdings 2" pitchFamily="18" charset="2"/>
              <a:buChar char=""/>
            </a:pPr>
            <a:r>
              <a:rPr lang="hr-HR" smtClean="0"/>
              <a:t> trajanje efekata do 6 sati</a:t>
            </a:r>
            <a:endParaRPr lang="hr-HR" sz="100" smtClean="0"/>
          </a:p>
          <a:p>
            <a:pPr eaLnBrk="1" hangingPunct="1">
              <a:buClr>
                <a:srgbClr val="00B0F0"/>
              </a:buClr>
              <a:buFont typeface="Wingdings 2" pitchFamily="18" charset="2"/>
              <a:buChar char=""/>
            </a:pPr>
            <a:r>
              <a:rPr lang="hr-HR" smtClean="0">
                <a:solidFill>
                  <a:srgbClr val="FFFF00"/>
                </a:solidFill>
              </a:rPr>
              <a:t> izaziva</a:t>
            </a:r>
            <a:r>
              <a:rPr lang="hr-HR" smtClean="0"/>
              <a:t> pretjerano euforično raspoloženje, osjećaj bliskosti s drugim ljudima, manjak potrebe za snom, višak tjelesne energije, povećani tlak, ubrzani puls, povećanu temperaturu tijela...</a:t>
            </a:r>
            <a:endParaRPr lang="hr-HR" sz="100" smtClean="0"/>
          </a:p>
          <a:p>
            <a:pPr eaLnBrk="1" hangingPunct="1">
              <a:buClr>
                <a:srgbClr val="00B0F0"/>
              </a:buClr>
              <a:buFont typeface="Wingdings 2" pitchFamily="18" charset="2"/>
              <a:buChar char=""/>
            </a:pPr>
            <a:r>
              <a:rPr lang="hr-HR" smtClean="0">
                <a:solidFill>
                  <a:srgbClr val="FFFF00"/>
                </a:solidFill>
              </a:rPr>
              <a:t> popratni efekti </a:t>
            </a:r>
            <a:r>
              <a:rPr lang="hr-HR" smtClean="0"/>
              <a:t>– grčenje vilice, škripanje zubima, proširene zjenice, suha usta/žeđ, znojenje...</a:t>
            </a:r>
          </a:p>
          <a:p>
            <a:r>
              <a:rPr lang="hr-HR" smtClean="0"/>
              <a:t> </a:t>
            </a:r>
          </a:p>
        </p:txBody>
      </p:sp>
      <p:sp>
        <p:nvSpPr>
          <p:cNvPr id="4" name="Slide Number Placeholder 3"/>
          <p:cNvSpPr>
            <a:spLocks noGrp="1"/>
          </p:cNvSpPr>
          <p:nvPr>
            <p:ph type="sldNum" sz="quarter" idx="5"/>
          </p:nvPr>
        </p:nvSpPr>
        <p:spPr/>
        <p:txBody>
          <a:bodyPr/>
          <a:lstStyle/>
          <a:p>
            <a:pPr>
              <a:defRPr/>
            </a:pPr>
            <a:fld id="{12C8F0C6-7A12-4983-A93D-1B62611B6B02}" type="slidenum">
              <a:rPr lang="hr-HR" smtClean="0"/>
              <a:pPr>
                <a:defRPr/>
              </a:pPr>
              <a:t>21</a:t>
            </a:fld>
            <a:endParaRPr lang="hr-H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67587" name="Rezervirano mjesto bilježaka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smtClean="0">
                <a:solidFill>
                  <a:srgbClr val="FFFF00"/>
                </a:solidFill>
              </a:rPr>
              <a:t>Cilj: Prikazati sekundarne utjecaje ecstasyja na osobu</a:t>
            </a:r>
          </a:p>
          <a:p>
            <a:pPr eaLnBrk="1" hangingPunct="1">
              <a:buClr>
                <a:srgbClr val="00B0F0"/>
              </a:buClr>
            </a:pPr>
            <a:endParaRPr lang="hr-HR" b="1" smtClean="0">
              <a:solidFill>
                <a:srgbClr val="FFFF00"/>
              </a:solidFill>
            </a:endParaRPr>
          </a:p>
          <a:p>
            <a:pPr eaLnBrk="1" hangingPunct="1">
              <a:buClr>
                <a:srgbClr val="00B0F0"/>
              </a:buClr>
            </a:pPr>
            <a:r>
              <a:rPr lang="hr-HR" b="1" smtClean="0">
                <a:solidFill>
                  <a:srgbClr val="FFFF00"/>
                </a:solidFill>
              </a:rPr>
              <a:t>Što reći:</a:t>
            </a:r>
          </a:p>
          <a:p>
            <a:pPr eaLnBrk="1" hangingPunct="1">
              <a:buClr>
                <a:srgbClr val="00B0F0"/>
              </a:buClr>
              <a:buFontTx/>
              <a:buChar char="•"/>
            </a:pPr>
            <a:r>
              <a:rPr lang="hr-HR" smtClean="0">
                <a:solidFill>
                  <a:srgbClr val="FFFF00"/>
                </a:solidFill>
              </a:rPr>
              <a:t> sekundarni efekti </a:t>
            </a:r>
            <a:r>
              <a:rPr lang="hr-HR" smtClean="0"/>
              <a:t>– uznemirenost, paranoja, umor, depresija, razdražljivost, nervoza, smetnje pažnje i koncentracije, amotivacijski sindrom, emocionalna osjetljivost, vrtoglavica, iscrpljenost, probavne smetnje, nesanica, fizički bolovi...</a:t>
            </a:r>
            <a:endParaRPr lang="hr-HR" sz="1000" smtClean="0"/>
          </a:p>
          <a:p>
            <a:pPr eaLnBrk="1" hangingPunct="1">
              <a:buClr>
                <a:srgbClr val="00B0F0"/>
              </a:buClr>
              <a:buFontTx/>
              <a:buChar char="•"/>
            </a:pPr>
            <a:r>
              <a:rPr lang="hr-HR" smtClean="0"/>
              <a:t> mogu potrajati </a:t>
            </a:r>
            <a:r>
              <a:rPr lang="hr-HR" smtClean="0">
                <a:solidFill>
                  <a:srgbClr val="FFFF00"/>
                </a:solidFill>
              </a:rPr>
              <a:t>danima</a:t>
            </a:r>
            <a:r>
              <a:rPr lang="hr-HR" smtClean="0"/>
              <a:t> nakon uzimanja</a:t>
            </a:r>
          </a:p>
          <a:p>
            <a:pPr>
              <a:buFontTx/>
              <a:buChar char="•"/>
            </a:pPr>
            <a:r>
              <a:rPr lang="hr-HR" smtClean="0"/>
              <a:t> mogućnost nezgoda/trauma</a:t>
            </a:r>
          </a:p>
        </p:txBody>
      </p:sp>
      <p:sp>
        <p:nvSpPr>
          <p:cNvPr id="4" name="Rezervirano mjesto broja slajda 3"/>
          <p:cNvSpPr>
            <a:spLocks noGrp="1"/>
          </p:cNvSpPr>
          <p:nvPr>
            <p:ph type="sldNum" sz="quarter" idx="5"/>
          </p:nvPr>
        </p:nvSpPr>
        <p:spPr/>
        <p:txBody>
          <a:bodyPr/>
          <a:lstStyle/>
          <a:p>
            <a:pPr>
              <a:defRPr/>
            </a:pPr>
            <a:fld id="{CF6A8C6A-A111-4EA9-B21B-FADE3182BD39}" type="slidenum">
              <a:rPr lang="hr-HR" smtClean="0"/>
              <a:pPr>
                <a:defRPr/>
              </a:pPr>
              <a:t>22</a:t>
            </a:fld>
            <a:endParaRPr lang="hr-H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b="1" smtClean="0"/>
              <a:t>Cilj: Objasniti utjecaj MDMA-a na mozak </a:t>
            </a:r>
          </a:p>
          <a:p>
            <a:pPr eaLnBrk="1" hangingPunct="1">
              <a:spcBef>
                <a:spcPct val="0"/>
              </a:spcBef>
            </a:pPr>
            <a:endParaRPr lang="hr-HR" b="1" smtClean="0"/>
          </a:p>
          <a:p>
            <a:pPr eaLnBrk="1" hangingPunct="1">
              <a:spcBef>
                <a:spcPct val="0"/>
              </a:spcBef>
            </a:pPr>
            <a:r>
              <a:rPr lang="hr-HR" b="1" smtClean="0"/>
              <a:t>Što reći:</a:t>
            </a:r>
          </a:p>
          <a:p>
            <a:pPr eaLnBrk="1" hangingPunct="1">
              <a:spcBef>
                <a:spcPct val="0"/>
              </a:spcBef>
            </a:pPr>
            <a:r>
              <a:rPr lang="hr-HR" smtClean="0"/>
              <a:t>Objasniti što su neurotransmiteri - kemijske tvari koje služe za “komunikaciju” između živčanih stanica.</a:t>
            </a:r>
          </a:p>
          <a:p>
            <a:pPr eaLnBrk="1" hangingPunct="1">
              <a:spcBef>
                <a:spcPct val="0"/>
              </a:spcBef>
            </a:pPr>
            <a:r>
              <a:rPr lang="hr-HR" smtClean="0"/>
              <a:t>MDMA utječe na mozak na način da povećava aktivnost ovih neurotransmitera (najveći utjecaj ima na otpuštanje serotonina), što dovodi do ranije navedenih promjena u raspoloženju (euforija, višak tjelesne energije i sl.). Možete napomenuti da je norepinefrin isto što i noradrealin (vjerojatno im je taj naziv poznatiji).</a:t>
            </a:r>
          </a:p>
          <a:p>
            <a:pPr eaLnBrk="1" hangingPunct="1">
              <a:spcBef>
                <a:spcPct val="0"/>
              </a:spcBef>
            </a:pPr>
            <a:r>
              <a:rPr lang="hr-HR" smtClean="0"/>
              <a:t>Međutim, nakon otpuštanja velikih količina serotonina pod utjecajem MDMA, mozgu kasnije nedostaje taj važan neurotransmiter zbog čega dolazi do ranije navedenih negativnih posljedica.</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0A5D4A-44F1-46BA-8BDF-292D596B0CA3}" type="slidenum">
              <a:rPr lang="hr-HR" smtClean="0"/>
              <a:pPr fontAlgn="base">
                <a:spcBef>
                  <a:spcPct val="0"/>
                </a:spcBef>
                <a:spcAft>
                  <a:spcPct val="0"/>
                </a:spcAft>
                <a:defRPr/>
              </a:pPr>
              <a:t>23</a:t>
            </a:fld>
            <a:endParaRPr lang="hr-H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buClr>
                <a:srgbClr val="00B0F0"/>
              </a:buClr>
            </a:pPr>
            <a:r>
              <a:rPr lang="hr-HR" b="1" smtClean="0"/>
              <a:t>Cilj: Objasniti utjecaj MDMA-a na tijelo</a:t>
            </a:r>
          </a:p>
          <a:p>
            <a:pPr>
              <a:buClr>
                <a:srgbClr val="00B0F0"/>
              </a:buClr>
            </a:pPr>
            <a:endParaRPr lang="hr-HR" b="1" smtClean="0"/>
          </a:p>
          <a:p>
            <a:pPr>
              <a:buClr>
                <a:srgbClr val="00B0F0"/>
              </a:buClr>
            </a:pPr>
            <a:r>
              <a:rPr lang="hr-HR" b="1" smtClean="0"/>
              <a:t>Što reći:</a:t>
            </a:r>
          </a:p>
          <a:p>
            <a:pPr>
              <a:buClr>
                <a:srgbClr val="00B0F0"/>
              </a:buClr>
              <a:buFontTx/>
              <a:buChar char="•"/>
            </a:pPr>
            <a:r>
              <a:rPr lang="hr-HR" smtClean="0"/>
              <a:t> povećava tlak i ubrzava puls te podiže tjelesnu temperaturu – opasnost od </a:t>
            </a:r>
            <a:r>
              <a:rPr lang="hr-HR" smtClean="0">
                <a:solidFill>
                  <a:srgbClr val="FFFF00"/>
                </a:solidFill>
              </a:rPr>
              <a:t>pregrijanosti organizma</a:t>
            </a:r>
            <a:r>
              <a:rPr lang="hr-HR" smtClean="0">
                <a:solidFill>
                  <a:srgbClr val="FF6600"/>
                </a:solidFill>
              </a:rPr>
              <a:t> </a:t>
            </a:r>
            <a:r>
              <a:rPr lang="hr-HR" smtClean="0"/>
              <a:t>(hipertermija)</a:t>
            </a:r>
          </a:p>
          <a:p>
            <a:pPr>
              <a:buClr>
                <a:srgbClr val="00B0F0"/>
              </a:buClr>
            </a:pPr>
            <a:r>
              <a:rPr lang="hr-HR" smtClean="0"/>
              <a:t>Osoba pod utjecajem MDMA najčešće posjećuje koncerte elektronske glazbe (višesatno puštanje muzike!) te ima potrebu za intenzivnijom fizičkom aktivnošću (ples), što dodatno ugrožava organizam od pregrijanosti.</a:t>
            </a:r>
          </a:p>
          <a:p>
            <a:pPr>
              <a:buClr>
                <a:srgbClr val="00B0F0"/>
              </a:buClr>
              <a:buFontTx/>
              <a:buChar char="•"/>
            </a:pPr>
            <a:r>
              <a:rPr lang="hr-HR" smtClean="0"/>
              <a:t> osoba se jako se znoji, a može i povraćati</a:t>
            </a:r>
          </a:p>
          <a:p>
            <a:pPr>
              <a:buClr>
                <a:srgbClr val="00B0F0"/>
              </a:buClr>
              <a:buFontTx/>
              <a:buChar char="•"/>
            </a:pPr>
            <a:r>
              <a:rPr lang="hr-HR" smtClean="0"/>
              <a:t> rizik od dehidracije – no, </a:t>
            </a:r>
            <a:r>
              <a:rPr lang="hr-HR" smtClean="0">
                <a:solidFill>
                  <a:srgbClr val="FFFF00"/>
                </a:solidFill>
              </a:rPr>
              <a:t>ne preporučuje se piti velike količine obične vode!</a:t>
            </a:r>
          </a:p>
          <a:p>
            <a:pPr>
              <a:buClr>
                <a:srgbClr val="00B0F0"/>
              </a:buClr>
              <a:buFontTx/>
              <a:buChar char="•"/>
            </a:pPr>
            <a:r>
              <a:rPr lang="hr-HR" smtClean="0"/>
              <a:t> prekomjerna konzumacija vode pod utjecajem MDMA-a može dovesti do </a:t>
            </a:r>
            <a:r>
              <a:rPr lang="hr-HR" smtClean="0">
                <a:solidFill>
                  <a:srgbClr val="FFFF00"/>
                </a:solidFill>
              </a:rPr>
              <a:t>"trovanja vodom"</a:t>
            </a:r>
            <a:r>
              <a:rPr lang="hr-HR" smtClean="0">
                <a:solidFill>
                  <a:srgbClr val="FF6600"/>
                </a:solidFill>
              </a:rPr>
              <a:t> </a:t>
            </a:r>
            <a:r>
              <a:rPr lang="hr-HR" smtClean="0"/>
              <a:t>koje može završiti i smrću - voda iz krvotoka ulazi u stanice različitih organa jer bubrezi ne mogu dovoljno brzo profiltrirati prekomjernu količinu vode. U tom trenutku mozak je najviše ugrožen. Oticanje moždanih stanica izaziva grčeve, komu, probleme s disanjem, a posljedično je moguća i smrt.</a:t>
            </a:r>
          </a:p>
          <a:p>
            <a:pPr eaLnBrk="1" hangingPunct="1">
              <a:spcBef>
                <a:spcPct val="0"/>
              </a:spcBef>
            </a:pPr>
            <a:endParaRPr lang="hr-HR"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946768-E7C2-4E36-9AB7-46C2B1A292B0}" type="slidenum">
              <a:rPr lang="hr-HR" smtClean="0"/>
              <a:pPr fontAlgn="base">
                <a:spcBef>
                  <a:spcPct val="0"/>
                </a:spcBef>
                <a:spcAft>
                  <a:spcPct val="0"/>
                </a:spcAft>
                <a:defRPr/>
              </a:pPr>
              <a:t>24</a:t>
            </a:fld>
            <a:endParaRPr lang="hr-H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buClr>
                <a:srgbClr val="00B0F0"/>
              </a:buClr>
            </a:pPr>
            <a:r>
              <a:rPr lang="hr-HR" b="1" smtClean="0"/>
              <a:t>Objasniti utjecaj MDMA-a na tijelo</a:t>
            </a:r>
          </a:p>
          <a:p>
            <a:pPr>
              <a:buClr>
                <a:srgbClr val="00B0F0"/>
              </a:buClr>
            </a:pPr>
            <a:endParaRPr lang="hr-HR" b="1" smtClean="0"/>
          </a:p>
          <a:p>
            <a:pPr>
              <a:buClr>
                <a:srgbClr val="00B0F0"/>
              </a:buClr>
            </a:pPr>
            <a:r>
              <a:rPr lang="hr-HR" b="1" smtClean="0"/>
              <a:t>Što reći:</a:t>
            </a:r>
          </a:p>
          <a:p>
            <a:pPr eaLnBrk="1" hangingPunct="1">
              <a:buClr>
                <a:srgbClr val="00B0F0"/>
              </a:buClr>
              <a:buFontTx/>
              <a:buChar char="•"/>
            </a:pPr>
            <a:r>
              <a:rPr lang="hr-HR" smtClean="0"/>
              <a:t> jako znojenje u razdoblju od nekoliko sati + veliki unos tekućine </a:t>
            </a:r>
            <a:r>
              <a:rPr lang="hr-HR" smtClean="0">
                <a:solidFill>
                  <a:srgbClr val="FFFF00"/>
                </a:solidFill>
              </a:rPr>
              <a:t>bez nadoknade natrija </a:t>
            </a:r>
            <a:r>
              <a:rPr lang="hr-HR" smtClean="0"/>
              <a:t>= opasnost od </a:t>
            </a:r>
            <a:r>
              <a:rPr lang="hr-HR" smtClean="0">
                <a:solidFill>
                  <a:srgbClr val="FFFF00"/>
                </a:solidFill>
              </a:rPr>
              <a:t>hiponatrijemije</a:t>
            </a:r>
          </a:p>
          <a:p>
            <a:pPr eaLnBrk="1" hangingPunct="1">
              <a:buClr>
                <a:srgbClr val="00B0F0"/>
              </a:buClr>
              <a:buFontTx/>
              <a:buChar char="•"/>
            </a:pPr>
            <a:r>
              <a:rPr lang="hr-HR" smtClean="0"/>
              <a:t> uključuje grčeve, dezorijentaciju, nekoordiniranost pokreta, slabost, oticanje mozga, probleme s disanjem, komu, a posljedično i smrt</a:t>
            </a:r>
            <a:endParaRPr lang="hr-HR" smtClean="0">
              <a:solidFill>
                <a:srgbClr val="FF6600"/>
              </a:solidFill>
            </a:endParaRPr>
          </a:p>
          <a:p>
            <a:pPr eaLnBrk="1" hangingPunct="1">
              <a:spcBef>
                <a:spcPct val="0"/>
              </a:spcBef>
            </a:pPr>
            <a:endParaRPr lang="hr-HR"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9534F2-3A1F-41DD-BA06-9F80316B9398}" type="slidenum">
              <a:rPr lang="hr-HR" smtClean="0"/>
              <a:pPr fontAlgn="base">
                <a:spcBef>
                  <a:spcPct val="0"/>
                </a:spcBef>
                <a:spcAft>
                  <a:spcPct val="0"/>
                </a:spcAft>
                <a:defRPr/>
              </a:pPr>
              <a:t>25</a:t>
            </a:fld>
            <a:endParaRPr lang="hr-H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buClr>
                <a:srgbClr val="00B0F0"/>
              </a:buClr>
            </a:pPr>
            <a:r>
              <a:rPr lang="hr-HR" b="1" smtClean="0"/>
              <a:t>Cilj: Objasniti utjecaj MDMA-a na tijelo</a:t>
            </a:r>
          </a:p>
          <a:p>
            <a:pPr>
              <a:buClr>
                <a:srgbClr val="00B0F0"/>
              </a:buClr>
            </a:pPr>
            <a:endParaRPr lang="hr-HR" b="1" smtClean="0"/>
          </a:p>
          <a:p>
            <a:pPr>
              <a:buClr>
                <a:srgbClr val="00B0F0"/>
              </a:buClr>
            </a:pPr>
            <a:r>
              <a:rPr lang="hr-HR" b="1" smtClean="0"/>
              <a:t>Što reći:</a:t>
            </a:r>
          </a:p>
          <a:p>
            <a:pPr eaLnBrk="1" hangingPunct="1">
              <a:buClr>
                <a:srgbClr val="00B0F0"/>
              </a:buClr>
              <a:buFontTx/>
              <a:buChar char="•"/>
            </a:pPr>
            <a:r>
              <a:rPr lang="hr-HR" smtClean="0"/>
              <a:t> svatko tko je uzeo ecstasy i ima povećanu tjelesnu aktivnost (npr. ples) obavezno mora piti oko </a:t>
            </a:r>
            <a:r>
              <a:rPr lang="hr-HR" smtClean="0">
                <a:solidFill>
                  <a:srgbClr val="FFFF00"/>
                </a:solidFill>
              </a:rPr>
              <a:t>2 dl </a:t>
            </a:r>
            <a:r>
              <a:rPr lang="hr-HR" smtClean="0"/>
              <a:t>tekućine svakih </a:t>
            </a:r>
            <a:r>
              <a:rPr lang="hr-HR" smtClean="0">
                <a:solidFill>
                  <a:srgbClr val="FFFF00"/>
                </a:solidFill>
              </a:rPr>
              <a:t>pola sata </a:t>
            </a:r>
            <a:r>
              <a:rPr lang="hr-HR" smtClean="0"/>
              <a:t>- voćni sok ili mineralna voda, zbog nadoknade elektrolita!</a:t>
            </a:r>
          </a:p>
          <a:p>
            <a:pPr eaLnBrk="1" hangingPunct="1">
              <a:buClr>
                <a:srgbClr val="00B0F0"/>
              </a:buClr>
              <a:buFontTx/>
              <a:buChar char="•"/>
            </a:pPr>
            <a:r>
              <a:rPr lang="hr-HR" smtClean="0">
                <a:solidFill>
                  <a:srgbClr val="FFFF00"/>
                </a:solidFill>
              </a:rPr>
              <a:t> alkohol zabranjen!!! </a:t>
            </a:r>
            <a:r>
              <a:rPr lang="hr-HR" b="1" smtClean="0">
                <a:solidFill>
                  <a:srgbClr val="FFFF00"/>
                </a:solidFill>
              </a:rPr>
              <a:t>- </a:t>
            </a:r>
            <a:r>
              <a:rPr lang="hr-HR" smtClean="0"/>
              <a:t>Alkohol dodatno opterećuje jetru i dehidrira tijelo.</a:t>
            </a:r>
          </a:p>
          <a:p>
            <a:pPr eaLnBrk="1" hangingPunct="1">
              <a:spcBef>
                <a:spcPct val="0"/>
              </a:spcBef>
              <a:buFontTx/>
              <a:buChar char="•"/>
            </a:pPr>
            <a:r>
              <a:rPr lang="hr-HR" smtClean="0">
                <a:sym typeface="Wingdings" pitchFamily="2" charset="2"/>
              </a:rPr>
              <a:t> Naglasiti da se unesrećenom zove </a:t>
            </a:r>
            <a:r>
              <a:rPr lang="hr-HR" b="1" smtClean="0">
                <a:sym typeface="Wingdings" pitchFamily="2" charset="2"/>
              </a:rPr>
              <a:t>hitna pomoć</a:t>
            </a:r>
            <a:endParaRPr lang="hr-HR"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A87E8F-8A3A-449D-B6B8-6F3D515DBBCC}" type="slidenum">
              <a:rPr lang="hr-HR" smtClean="0"/>
              <a:pPr fontAlgn="base">
                <a:spcBef>
                  <a:spcPct val="0"/>
                </a:spcBef>
                <a:spcAft>
                  <a:spcPct val="0"/>
                </a:spcAft>
                <a:defRPr/>
              </a:pPr>
              <a:t>26</a:t>
            </a:fld>
            <a:endParaRPr lang="hr-H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hr-HR" b="1" smtClean="0"/>
              <a:t>IZBORNI SLAJD</a:t>
            </a:r>
          </a:p>
          <a:p>
            <a:endParaRPr lang="hr-HR" b="1" smtClean="0"/>
          </a:p>
          <a:p>
            <a:r>
              <a:rPr lang="hr-HR" b="1" smtClean="0"/>
              <a:t>Cilj: Prikaz slučaja djevojke koja je umrla od posljedica uzimanja ecstasyja</a:t>
            </a:r>
          </a:p>
          <a:p>
            <a:endParaRPr lang="hr-HR" b="1" smtClean="0"/>
          </a:p>
          <a:p>
            <a:r>
              <a:rPr lang="hr-HR" b="1" smtClean="0"/>
              <a:t>Što reći: </a:t>
            </a:r>
            <a:r>
              <a:rPr lang="hr-HR" smtClean="0"/>
              <a:t>Opišite slučaj i prokomentirajte ga s učenicima</a:t>
            </a:r>
          </a:p>
        </p:txBody>
      </p:sp>
      <p:sp>
        <p:nvSpPr>
          <p:cNvPr id="4" name="Slide Number Placeholder 3"/>
          <p:cNvSpPr>
            <a:spLocks noGrp="1"/>
          </p:cNvSpPr>
          <p:nvPr>
            <p:ph type="sldNum" sz="quarter" idx="5"/>
          </p:nvPr>
        </p:nvSpPr>
        <p:spPr/>
        <p:txBody>
          <a:bodyPr/>
          <a:lstStyle/>
          <a:p>
            <a:pPr>
              <a:defRPr/>
            </a:pPr>
            <a:fld id="{74EEE155-370D-4044-8ABB-6A585460D89D}" type="slidenum">
              <a:rPr lang="hr-HR" smtClean="0"/>
              <a:pPr>
                <a:defRPr/>
              </a:pPr>
              <a:t>27</a:t>
            </a:fld>
            <a:endParaRPr lang="hr-H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b="1" smtClean="0"/>
              <a:t>IZBORNI SLAJD</a:t>
            </a:r>
          </a:p>
          <a:p>
            <a:pPr eaLnBrk="1" hangingPunct="1">
              <a:spcBef>
                <a:spcPct val="0"/>
              </a:spcBef>
            </a:pPr>
            <a:endParaRPr lang="hr-HR" b="1" smtClean="0"/>
          </a:p>
          <a:p>
            <a:pPr eaLnBrk="1" hangingPunct="1">
              <a:spcBef>
                <a:spcPct val="0"/>
              </a:spcBef>
            </a:pPr>
            <a:r>
              <a:rPr lang="hr-HR" b="1" smtClean="0"/>
              <a:t>Cilj: Ukazati na opasnosti uzimanja neprovjerenih sredstava</a:t>
            </a:r>
          </a:p>
          <a:p>
            <a:pPr eaLnBrk="1" hangingPunct="1">
              <a:spcBef>
                <a:spcPct val="0"/>
              </a:spcBef>
            </a:pPr>
            <a:endParaRPr lang="hr-HR" b="1" smtClean="0"/>
          </a:p>
          <a:p>
            <a:pPr eaLnBrk="1" hangingPunct="1">
              <a:spcBef>
                <a:spcPct val="0"/>
              </a:spcBef>
            </a:pPr>
            <a:r>
              <a:rPr lang="hr-HR" b="1" smtClean="0"/>
              <a:t>Što reći: </a:t>
            </a:r>
            <a:r>
              <a:rPr lang="hr-HR" smtClean="0"/>
              <a:t>Naglasiti ne samo za ecstasy, nego i za druge stvari koje se uzimaju u klubovima, da su iznimno opasne jer nikad ne znaš što je u njima, pogotovo ako još i piješ jer različite droge međusobno i s alkoholom mogu nepredvidivo i jako opasno reagirati. </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546269-41C6-4693-BFFE-EC25D38DB1E8}" type="slidenum">
              <a:rPr lang="hr-HR" smtClean="0"/>
              <a:pPr fontAlgn="base">
                <a:spcBef>
                  <a:spcPct val="0"/>
                </a:spcBef>
                <a:spcAft>
                  <a:spcPct val="0"/>
                </a:spcAft>
                <a:defRPr/>
              </a:pPr>
              <a:t>28</a:t>
            </a:fld>
            <a:endParaRPr lang="hr-H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hr-HR" b="1" smtClean="0"/>
              <a:t>Cilj: Uvod u temu amfetamina</a:t>
            </a:r>
          </a:p>
          <a:p>
            <a:endParaRPr lang="hr-HR" b="1" smtClean="0"/>
          </a:p>
          <a:p>
            <a:r>
              <a:rPr lang="hr-HR" b="1" smtClean="0"/>
              <a:t>Što reći:</a:t>
            </a:r>
          </a:p>
          <a:p>
            <a:r>
              <a:rPr lang="hr-HR" smtClean="0"/>
              <a:t>Pitati jesu li ikada čuli za speed? Znaju li što to točno znači? Znaju li za nekoga tko ga uzima ili je uzimao? Kako se ta osoba ponaša/izgleda?</a:t>
            </a:r>
          </a:p>
          <a:p>
            <a:endParaRPr lang="hr-HR" smtClean="0"/>
          </a:p>
          <a:p>
            <a:pPr>
              <a:buFontTx/>
              <a:buChar char="•"/>
            </a:pPr>
            <a:r>
              <a:rPr lang="hr-HR" b="1" smtClean="0"/>
              <a:t> </a:t>
            </a:r>
            <a:r>
              <a:rPr lang="hr-HR" smtClean="0"/>
              <a:t>Velika grupa supstanci koje su međusobno srodne, ali izazivaju različite efekte</a:t>
            </a:r>
          </a:p>
          <a:p>
            <a:pPr>
              <a:buFontTx/>
              <a:buChar char="•"/>
            </a:pPr>
            <a:r>
              <a:rPr lang="hr-HR" smtClean="0"/>
              <a:t> Sintetički stimulansi središnjeg živčanog sustava</a:t>
            </a:r>
          </a:p>
          <a:p>
            <a:pPr>
              <a:buFontTx/>
              <a:buChar char="•"/>
            </a:pPr>
            <a:r>
              <a:rPr lang="hr-HR" smtClean="0"/>
              <a:t> Ulični naziv </a:t>
            </a:r>
            <a:r>
              <a:rPr lang="hr-HR" smtClean="0">
                <a:solidFill>
                  <a:srgbClr val="FFFF00"/>
                </a:solidFill>
              </a:rPr>
              <a:t>speed</a:t>
            </a:r>
          </a:p>
          <a:p>
            <a:pPr>
              <a:buFontTx/>
              <a:buChar char="•"/>
            </a:pPr>
            <a:r>
              <a:rPr lang="hr-HR" smtClean="0"/>
              <a:t> Najčešće prva droga: povećava živahnost i samopouzdanje</a:t>
            </a:r>
          </a:p>
          <a:p>
            <a:pPr>
              <a:buFontTx/>
              <a:buChar char="•"/>
            </a:pPr>
            <a:endParaRPr lang="hr-HR" smtClean="0"/>
          </a:p>
          <a:p>
            <a:r>
              <a:rPr lang="hr-HR" smtClean="0"/>
              <a:t>Možete spomenuti i mit o lakšem mršavljenju na speedu – naglasiti razmjer štetnih posljedica za organizam</a:t>
            </a:r>
          </a:p>
          <a:p>
            <a:endParaRPr lang="hr-HR" b="1" smtClean="0"/>
          </a:p>
        </p:txBody>
      </p:sp>
      <p:sp>
        <p:nvSpPr>
          <p:cNvPr id="4" name="Slide Number Placeholder 3"/>
          <p:cNvSpPr>
            <a:spLocks noGrp="1"/>
          </p:cNvSpPr>
          <p:nvPr>
            <p:ph type="sldNum" sz="quarter" idx="5"/>
          </p:nvPr>
        </p:nvSpPr>
        <p:spPr/>
        <p:txBody>
          <a:bodyPr/>
          <a:lstStyle/>
          <a:p>
            <a:pPr>
              <a:defRPr/>
            </a:pPr>
            <a:fld id="{61C4F66D-C8D2-4B70-8658-2D9672C9540E}" type="slidenum">
              <a:rPr lang="hr-HR" smtClean="0"/>
              <a:pPr>
                <a:defRPr/>
              </a:pPr>
              <a:t>29</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b="1" smtClean="0"/>
              <a:t>Cilj: Prikazati razvoj mozga, posebno prefrontalnog korteksa</a:t>
            </a:r>
          </a:p>
          <a:p>
            <a:pPr eaLnBrk="1" hangingPunct="1">
              <a:spcBef>
                <a:spcPct val="0"/>
              </a:spcBef>
            </a:pPr>
            <a:endParaRPr lang="hr-HR" b="1" smtClean="0"/>
          </a:p>
          <a:p>
            <a:pPr eaLnBrk="1" hangingPunct="1">
              <a:spcBef>
                <a:spcPct val="0"/>
              </a:spcBef>
            </a:pPr>
            <a:r>
              <a:rPr lang="hr-HR" b="1" smtClean="0"/>
              <a:t>Što reći: </a:t>
            </a:r>
          </a:p>
          <a:p>
            <a:pPr eaLnBrk="1" hangingPunct="1">
              <a:spcBef>
                <a:spcPct val="0"/>
              </a:spcBef>
            </a:pPr>
            <a:r>
              <a:rPr lang="hr-HR" smtClean="0"/>
              <a:t>Prvo pokušajte objasniti što je to prefrontalni korteks, njima razumljivim jezikom (objasniti o kojoj se regiji mozga govori – prikazana je na slici).</a:t>
            </a:r>
          </a:p>
          <a:p>
            <a:pPr eaLnBrk="1" hangingPunct="1">
              <a:spcBef>
                <a:spcPct val="0"/>
              </a:spcBef>
            </a:pPr>
            <a:r>
              <a:rPr lang="hr-HR" smtClean="0"/>
              <a:t>Objasniti da su neki dijelovi mozga već u ranoj mladosti potpuno razvijeni, npr. regulacija motorike, koordinacija oko-ruka i sl. </a:t>
            </a:r>
          </a:p>
          <a:p>
            <a:pPr eaLnBrk="1" hangingPunct="1">
              <a:spcBef>
                <a:spcPct val="0"/>
              </a:spcBef>
            </a:pPr>
            <a:r>
              <a:rPr lang="hr-HR" smtClean="0"/>
              <a:t>U djetinjstvu i ranoj adolescenciji u mozgu ima puno sive tvari koja omogućuje usvajanje velikog broja novih podataka (npr. djeca lako uče strane jezike). </a:t>
            </a:r>
          </a:p>
          <a:p>
            <a:pPr eaLnBrk="1" hangingPunct="1">
              <a:spcBef>
                <a:spcPct val="0"/>
              </a:spcBef>
            </a:pPr>
            <a:r>
              <a:rPr lang="hr-HR" smtClean="0"/>
              <a:t>Pred kraj puberteta u mozgu se povećava udio bijele tvari, a udio sive tvari počinje opadati. Bijela tvar pomaže u spajanju različitih dijelova mozga. </a:t>
            </a:r>
          </a:p>
          <a:p>
            <a:pPr eaLnBrk="1" hangingPunct="1">
              <a:spcBef>
                <a:spcPct val="0"/>
              </a:spcBef>
            </a:pPr>
            <a:r>
              <a:rPr lang="hr-HR" smtClean="0"/>
              <a:t>Sazrijevanje mozga najprije zahvaća njegove stražnje dijelove i tek pred kraj dolazi do prednjih dijelova.</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ADCD88-4B16-4244-A216-507CFB71FFE8}" type="slidenum">
              <a:rPr lang="hr-HR" smtClean="0"/>
              <a:pPr fontAlgn="base">
                <a:spcBef>
                  <a:spcPct val="0"/>
                </a:spcBef>
                <a:spcAft>
                  <a:spcPct val="0"/>
                </a:spcAft>
                <a:defRPr/>
              </a:pPr>
              <a:t>3</a:t>
            </a:fld>
            <a:endParaRPr lang="hr-H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hr-HR" b="1" smtClean="0"/>
              <a:t>Cilj: Prikazati utjecaj amfetamina na osobu</a:t>
            </a:r>
          </a:p>
          <a:p>
            <a:endParaRPr lang="hr-HR" b="1" smtClean="0"/>
          </a:p>
          <a:p>
            <a:r>
              <a:rPr lang="hr-HR" b="1" smtClean="0"/>
              <a:t>Što reći:</a:t>
            </a:r>
          </a:p>
          <a:p>
            <a:pPr>
              <a:buFontTx/>
              <a:buChar char="•"/>
            </a:pPr>
            <a:r>
              <a:rPr lang="hr-HR" smtClean="0"/>
              <a:t> Konzumacija </a:t>
            </a:r>
            <a:r>
              <a:rPr lang="hr-HR" smtClean="0">
                <a:solidFill>
                  <a:srgbClr val="FFFF00"/>
                </a:solidFill>
              </a:rPr>
              <a:t>ušmrkavanjem</a:t>
            </a:r>
            <a:r>
              <a:rPr lang="hr-HR" smtClean="0"/>
              <a:t>, gutanjem, pušenjem i intravenozno </a:t>
            </a:r>
            <a:r>
              <a:rPr lang="hr-HR" b="1" smtClean="0"/>
              <a:t>(naglasiti opasnosti koje se vežu uz intravenoznu uporabu ne samo amfetamina nego i svih sredstava zbog većeg rizika od infekcije i predozirana)</a:t>
            </a:r>
          </a:p>
          <a:p>
            <a:pPr>
              <a:buFontTx/>
              <a:buChar char="•"/>
            </a:pPr>
            <a:r>
              <a:rPr lang="hr-HR" smtClean="0"/>
              <a:t> Oslobađanje </a:t>
            </a:r>
            <a:r>
              <a:rPr lang="hr-HR" smtClean="0">
                <a:solidFill>
                  <a:srgbClr val="FFFF00"/>
                </a:solidFill>
              </a:rPr>
              <a:t>dopamina</a:t>
            </a:r>
            <a:endParaRPr lang="hr-HR" smtClean="0"/>
          </a:p>
          <a:p>
            <a:pPr>
              <a:buFontTx/>
              <a:buChar char="•"/>
            </a:pPr>
            <a:r>
              <a:rPr lang="hr-HR" smtClean="0"/>
              <a:t> Izaziva dobro raspoloženje, povećanu tjelesnu aktivnost, osoba ima osjećaj da sve može, seksualno je hiperaktivna, čula su joj izoštrena, a sve radnje izvodi ubrzano </a:t>
            </a:r>
          </a:p>
          <a:p>
            <a:pPr>
              <a:buFontTx/>
              <a:buChar char="•"/>
            </a:pPr>
            <a:r>
              <a:rPr lang="hr-HR" smtClean="0"/>
              <a:t> Povećava znojenje i krvni tlak, ubrzava puls, povisuje tjelesnu temperaturu</a:t>
            </a:r>
          </a:p>
          <a:p>
            <a:pPr>
              <a:buFontTx/>
              <a:buChar char="•"/>
            </a:pPr>
            <a:endParaRPr lang="hr-HR" smtClean="0"/>
          </a:p>
          <a:p>
            <a:r>
              <a:rPr lang="hr-HR" smtClean="0"/>
              <a:t>Objasniti da zbog oslobađanja dopamina uzrokuje navedene promjene raspoloženja. Isto tako da, kao i kod ostalih droga, efekti ovise o toleranciji, načinu uzimanja i okolnostima u kojima se uzima. </a:t>
            </a:r>
          </a:p>
          <a:p>
            <a:endParaRPr lang="hr-HR" smtClean="0"/>
          </a:p>
          <a:p>
            <a:r>
              <a:rPr lang="hr-HR" smtClean="0"/>
              <a:t>Ovo su posljedice malo detaljnije ako se stigne:</a:t>
            </a:r>
          </a:p>
          <a:p>
            <a:r>
              <a:rPr lang="vi-VN" smtClean="0"/>
              <a:t>Male doze smanjuju apetit, povećavaju znojenje i krvni tlak, ubrzava se kucanje srca i šire zjenice. Osoba pod djelovanjem amfetamina osjeća se nemirno, uznemireno i čudljivo, ponekad i zlovoljno.</a:t>
            </a:r>
          </a:p>
          <a:p>
            <a:r>
              <a:rPr lang="vi-VN" smtClean="0"/>
              <a:t>Veće doze pojačavaju efekte, a osoba postaje sve više uzbuđena, govorljiva i proživljava lažni osjećaj samopouzdanja ili nadmoćnosti; može se ponašati i na bizaran način; neki postaju agresivni i neprijateljski raspoloženi. Veće doze mogu izazvati suhoću usta, povišenu tjelesnu temperaturu, znojenje, glavobolju, zamagljen vid, vrtoglavicu, proljev ili zatvor i gubitak apetita. Detekcija u mokraći moguća je kod amfetamina 8 do 24 sata od upotrebe.</a:t>
            </a:r>
          </a:p>
          <a:p>
            <a:endParaRPr lang="hr-HR" smtClean="0"/>
          </a:p>
        </p:txBody>
      </p:sp>
      <p:sp>
        <p:nvSpPr>
          <p:cNvPr id="4" name="Slide Number Placeholder 3"/>
          <p:cNvSpPr>
            <a:spLocks noGrp="1"/>
          </p:cNvSpPr>
          <p:nvPr>
            <p:ph type="sldNum" sz="quarter" idx="5"/>
          </p:nvPr>
        </p:nvSpPr>
        <p:spPr/>
        <p:txBody>
          <a:bodyPr/>
          <a:lstStyle/>
          <a:p>
            <a:pPr>
              <a:defRPr/>
            </a:pPr>
            <a:fld id="{7FC96FB1-C148-45C3-8445-C66CA5620DC2}" type="slidenum">
              <a:rPr lang="hr-HR" smtClean="0"/>
              <a:pPr>
                <a:defRPr/>
              </a:pPr>
              <a:t>30</a:t>
            </a:fld>
            <a:endParaRPr lang="hr-H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hr-HR" b="1" smtClean="0"/>
              <a:t>Cilj: Prikazati utjecaj amfetamina na osobu</a:t>
            </a:r>
          </a:p>
          <a:p>
            <a:endParaRPr lang="hr-HR" b="1" smtClean="0"/>
          </a:p>
          <a:p>
            <a:r>
              <a:rPr lang="hr-HR" b="1" smtClean="0"/>
              <a:t>Što reći:</a:t>
            </a:r>
          </a:p>
          <a:p>
            <a:pPr>
              <a:buFontTx/>
              <a:buChar char="•"/>
            </a:pPr>
            <a:r>
              <a:rPr lang="hr-HR" smtClean="0"/>
              <a:t> Velike doze amfetamina mogu uzrokovati crvenilo, bljedilo, brz i nepravilan rad srca, drhtanje, grčenje, gubitak koordinacije, nekontrolirane pokrete i fizički kolaps. Injektiranje amfetamina izaziva nagli porast krvnog tlaka koji može uzrokovati moždani ili srčani udar ili porast temperature.</a:t>
            </a:r>
          </a:p>
          <a:p>
            <a:pPr>
              <a:buFontTx/>
              <a:buChar char="•"/>
            </a:pPr>
            <a:r>
              <a:rPr lang="hr-HR" smtClean="0"/>
              <a:t> Narušena ravnoteža dopamina u mozgu uzrok je jake depresije do koje dolazi nakon prestanka djelovanja amfetamina, mnogo jače nego što je to slučaj kod npr. ecstasyja. </a:t>
            </a:r>
          </a:p>
          <a:p>
            <a:pPr>
              <a:buFontTx/>
              <a:buChar char="•"/>
            </a:pPr>
            <a:r>
              <a:rPr lang="hr-HR" smtClean="0"/>
              <a:t> Dugoročna upotreba može dovesti do pothranjenosti i pomanjkanja vitamina, kožnih poremećaja, čireva, nesanice, impotencije, gubljenja težine i depresije. Postoji opasnost od poremećaja u radu bubrega, pluća i jetre, imunitet je smanjen, a povećana je mogućnost moždanog ili srčanog udara.</a:t>
            </a:r>
          </a:p>
          <a:p>
            <a:endParaRPr lang="hr-HR" smtClean="0"/>
          </a:p>
        </p:txBody>
      </p:sp>
      <p:sp>
        <p:nvSpPr>
          <p:cNvPr id="4" name="Slide Number Placeholder 3"/>
          <p:cNvSpPr>
            <a:spLocks noGrp="1"/>
          </p:cNvSpPr>
          <p:nvPr>
            <p:ph type="sldNum" sz="quarter" idx="5"/>
          </p:nvPr>
        </p:nvSpPr>
        <p:spPr/>
        <p:txBody>
          <a:bodyPr/>
          <a:lstStyle/>
          <a:p>
            <a:pPr>
              <a:defRPr/>
            </a:pPr>
            <a:fld id="{F947DCCF-1A13-4C00-A947-1F48A84508FC}" type="slidenum">
              <a:rPr lang="hr-HR" smtClean="0"/>
              <a:pPr>
                <a:defRPr/>
              </a:pPr>
              <a:t>31</a:t>
            </a:fld>
            <a:endParaRPr lang="hr-H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eaLnBrk="1" hangingPunct="1">
              <a:spcBef>
                <a:spcPct val="0"/>
              </a:spcBef>
            </a:pPr>
            <a:r>
              <a:rPr lang="hr-HR" b="1" smtClean="0"/>
              <a:t>Cilj: Uvod u temu inhalanata</a:t>
            </a:r>
          </a:p>
          <a:p>
            <a:pPr defTabSz="896938" eaLnBrk="1" hangingPunct="1">
              <a:spcBef>
                <a:spcPct val="0"/>
              </a:spcBef>
            </a:pPr>
            <a:endParaRPr lang="hr-HR" b="1" smtClean="0"/>
          </a:p>
          <a:p>
            <a:pPr defTabSz="896938" eaLnBrk="1" hangingPunct="1">
              <a:spcBef>
                <a:spcPct val="0"/>
              </a:spcBef>
            </a:pPr>
            <a:r>
              <a:rPr lang="hr-HR" b="1" smtClean="0"/>
              <a:t>Što reći: </a:t>
            </a:r>
            <a:r>
              <a:rPr lang="hr-HR" smtClean="0"/>
              <a:t>Pitati ih znaju li što su to inhalanti? </a:t>
            </a:r>
          </a:p>
          <a:p>
            <a:pPr defTabSz="896938" eaLnBrk="1" hangingPunct="1">
              <a:spcBef>
                <a:spcPct val="0"/>
              </a:spcBef>
            </a:pPr>
            <a:r>
              <a:rPr lang="hr-HR" smtClean="0"/>
              <a:t>Jesu li ikada čuli za “snifanje”? </a:t>
            </a:r>
          </a:p>
          <a:p>
            <a:pPr defTabSz="896938" eaLnBrk="1" hangingPunct="1">
              <a:spcBef>
                <a:spcPct val="0"/>
              </a:spcBef>
            </a:pPr>
            <a:endParaRPr lang="hr-HR" smtClean="0"/>
          </a:p>
          <a:p>
            <a:pPr defTabSz="896938" eaLnBrk="1" hangingPunct="1">
              <a:spcBef>
                <a:spcPct val="0"/>
              </a:spcBef>
            </a:pPr>
            <a:r>
              <a:rPr lang="hr-HR" smtClean="0"/>
              <a:t>Kratko prokomentirati uz činjenice:</a:t>
            </a:r>
          </a:p>
          <a:p>
            <a:pPr defTabSz="896938" eaLnBrk="1" hangingPunct="1">
              <a:buClr>
                <a:srgbClr val="00B0F0"/>
              </a:buClr>
              <a:buFontTx/>
              <a:buChar char="•"/>
            </a:pPr>
            <a:r>
              <a:rPr lang="hr-HR" smtClean="0"/>
              <a:t> kućanski  proizvodi poput </a:t>
            </a:r>
          </a:p>
          <a:p>
            <a:pPr defTabSz="896938" eaLnBrk="1" hangingPunct="1">
              <a:buClr>
                <a:srgbClr val="00B0F0"/>
              </a:buClr>
              <a:buFontTx/>
              <a:buChar char="•"/>
            </a:pPr>
            <a:r>
              <a:rPr lang="hr-HR" smtClean="0"/>
              <a:t> sprejeva, lijepila i sl. </a:t>
            </a:r>
          </a:p>
          <a:p>
            <a:pPr defTabSz="896938" eaLnBrk="1" hangingPunct="1">
              <a:buClr>
                <a:srgbClr val="00B0F0"/>
              </a:buClr>
              <a:buFontTx/>
              <a:buChar char="•"/>
            </a:pPr>
            <a:r>
              <a:rPr lang="hr-HR" smtClean="0"/>
              <a:t> vrlo različitog kemijskog sastava – vrlo različitog </a:t>
            </a:r>
            <a:r>
              <a:rPr lang="hr-HR" smtClean="0">
                <a:solidFill>
                  <a:srgbClr val="FFFF00"/>
                </a:solidFill>
              </a:rPr>
              <a:t>štetnog djelovanja</a:t>
            </a:r>
          </a:p>
          <a:p>
            <a:pPr defTabSz="896938" eaLnBrk="1" hangingPunct="1">
              <a:buClr>
                <a:srgbClr val="00B0F0"/>
              </a:buClr>
              <a:buFontTx/>
              <a:buChar char="•"/>
            </a:pPr>
            <a:r>
              <a:rPr lang="hr-HR" smtClean="0"/>
              <a:t> promjene ponašanja slične kao kod pijenja alkohola: vrtoglavice, dezorijentacija, kratak period euforije</a:t>
            </a:r>
          </a:p>
          <a:p>
            <a:pPr defTabSz="896938" eaLnBrk="1" hangingPunct="1">
              <a:buClr>
                <a:srgbClr val="00B0F0"/>
              </a:buClr>
              <a:buFontTx/>
              <a:buChar char="•"/>
            </a:pPr>
            <a:r>
              <a:rPr lang="hr-HR" smtClean="0"/>
              <a:t> posljedice: </a:t>
            </a:r>
            <a:r>
              <a:rPr lang="hr-HR" smtClean="0">
                <a:solidFill>
                  <a:srgbClr val="FFFF00"/>
                </a:solidFill>
              </a:rPr>
              <a:t>glavobolja</a:t>
            </a:r>
            <a:r>
              <a:rPr lang="hr-HR" smtClean="0"/>
              <a:t> i dugi period mamurnosti </a:t>
            </a:r>
          </a:p>
          <a:p>
            <a:pPr defTabSz="896938" eaLnBrk="1" hangingPunct="1">
              <a:spcBef>
                <a:spcPct val="0"/>
              </a:spcBef>
            </a:pPr>
            <a:endParaRPr lang="hr-HR" smtClean="0"/>
          </a:p>
          <a:p>
            <a:pPr defTabSz="896938" eaLnBrk="1" hangingPunct="1">
              <a:spcBef>
                <a:spcPct val="0"/>
              </a:spcBef>
            </a:pPr>
            <a:endParaRPr lang="hr-HR" smtClean="0"/>
          </a:p>
          <a:p>
            <a:pPr defTabSz="896938" eaLnBrk="1" hangingPunct="1">
              <a:spcBef>
                <a:spcPct val="0"/>
              </a:spcBef>
            </a:pPr>
            <a:endParaRPr lang="hr-HR"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C14E8E-3294-46DC-8E4E-01ED3E20CA6F}" type="slidenum">
              <a:rPr lang="hr-HR" smtClean="0"/>
              <a:pPr fontAlgn="base">
                <a:spcBef>
                  <a:spcPct val="0"/>
                </a:spcBef>
                <a:spcAft>
                  <a:spcPct val="0"/>
                </a:spcAft>
                <a:defRPr/>
              </a:pPr>
              <a:t>32</a:t>
            </a:fld>
            <a:endParaRPr lang="hr-H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eaLnBrk="1" hangingPunct="1">
              <a:spcBef>
                <a:spcPct val="0"/>
              </a:spcBef>
            </a:pPr>
            <a:r>
              <a:rPr lang="hr-HR" b="1" smtClean="0"/>
              <a:t>Cilj: Prikaz utjecaja inhalanata na osobu</a:t>
            </a:r>
          </a:p>
          <a:p>
            <a:pPr defTabSz="896938" eaLnBrk="1" hangingPunct="1">
              <a:spcBef>
                <a:spcPct val="0"/>
              </a:spcBef>
            </a:pPr>
            <a:endParaRPr lang="hr-HR" b="1" smtClean="0"/>
          </a:p>
          <a:p>
            <a:pPr defTabSz="896938" eaLnBrk="1" hangingPunct="1">
              <a:spcBef>
                <a:spcPct val="0"/>
              </a:spcBef>
            </a:pPr>
            <a:r>
              <a:rPr lang="hr-HR" b="1" smtClean="0"/>
              <a:t>Što reći:</a:t>
            </a:r>
            <a:endParaRPr lang="hr-HR" smtClean="0"/>
          </a:p>
          <a:p>
            <a:pPr defTabSz="896938" eaLnBrk="1" hangingPunct="1">
              <a:buClr>
                <a:srgbClr val="00B0F0"/>
              </a:buClr>
              <a:buFontTx/>
              <a:buChar char="•"/>
            </a:pPr>
            <a:r>
              <a:rPr lang="hr-HR" smtClean="0"/>
              <a:t> Izaziva halucinacije, poremećaje vida, bol u trbuhu, crvenilo kože i otežan govor</a:t>
            </a:r>
          </a:p>
          <a:p>
            <a:pPr defTabSz="896938" eaLnBrk="1" hangingPunct="1">
              <a:buClr>
                <a:srgbClr val="00B0F0"/>
              </a:buClr>
              <a:buFontTx/>
              <a:buChar char="•"/>
            </a:pPr>
            <a:r>
              <a:rPr lang="hr-HR" smtClean="0">
                <a:solidFill>
                  <a:srgbClr val="FFFF00"/>
                </a:solidFill>
              </a:rPr>
              <a:t> teška oštećenja</a:t>
            </a:r>
            <a:r>
              <a:rPr lang="hr-HR" smtClean="0"/>
              <a:t> s mogućim smrtnim ishodom: oštećenja živčanih ovojnica  kao kod multiple skleroze, ciroza jetre, oštećenje reproduktivnog sustava, trajna oštećenja vida i sluha</a:t>
            </a:r>
          </a:p>
          <a:p>
            <a:pPr defTabSz="896938" eaLnBrk="1" hangingPunct="1">
              <a:buClr>
                <a:srgbClr val="00B0F0"/>
              </a:buClr>
              <a:buFontTx/>
              <a:buChar char="•"/>
            </a:pPr>
            <a:r>
              <a:rPr lang="hr-HR" smtClean="0"/>
              <a:t> Zatajenje disanja i rada srca</a:t>
            </a:r>
          </a:p>
          <a:p>
            <a:pPr defTabSz="896938" eaLnBrk="1" hangingPunct="1">
              <a:buClr>
                <a:srgbClr val="00B0F0"/>
              </a:buClr>
              <a:buFontTx/>
              <a:buChar char="•"/>
            </a:pPr>
            <a:r>
              <a:rPr lang="hr-HR" smtClean="0">
                <a:solidFill>
                  <a:srgbClr val="FFFF00"/>
                </a:solidFill>
              </a:rPr>
              <a:t> mogućnost smrtnog ishoda i kod prvog udisanja!</a:t>
            </a:r>
          </a:p>
          <a:p>
            <a:pPr defTabSz="896938"/>
            <a:endParaRPr lang="hr-HR" smtClean="0"/>
          </a:p>
        </p:txBody>
      </p:sp>
      <p:sp>
        <p:nvSpPr>
          <p:cNvPr id="4" name="Slide Number Placeholder 3"/>
          <p:cNvSpPr>
            <a:spLocks noGrp="1"/>
          </p:cNvSpPr>
          <p:nvPr>
            <p:ph type="sldNum" sz="quarter" idx="5"/>
          </p:nvPr>
        </p:nvSpPr>
        <p:spPr/>
        <p:txBody>
          <a:bodyPr/>
          <a:lstStyle/>
          <a:p>
            <a:pPr>
              <a:defRPr/>
            </a:pPr>
            <a:fld id="{E9C12950-DF6A-4880-86EB-A5F7D505B9BE}" type="slidenum">
              <a:rPr lang="hr-HR" smtClean="0"/>
              <a:pPr>
                <a:defRPr/>
              </a:pPr>
              <a:t>33</a:t>
            </a:fld>
            <a:endParaRPr lang="hr-H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b="1" smtClean="0"/>
              <a:t>IZBORNI SLAJD</a:t>
            </a:r>
          </a:p>
          <a:p>
            <a:pPr eaLnBrk="1" hangingPunct="1">
              <a:spcBef>
                <a:spcPct val="0"/>
              </a:spcBef>
            </a:pPr>
            <a:endParaRPr lang="hr-HR" b="1" smtClean="0"/>
          </a:p>
          <a:p>
            <a:pPr eaLnBrk="1" hangingPunct="1">
              <a:spcBef>
                <a:spcPct val="0"/>
              </a:spcBef>
            </a:pPr>
            <a:r>
              <a:rPr lang="hr-HR" b="1" smtClean="0"/>
              <a:t>Cilj: prikaz slučaja djevojke umrle od posljedica uzimanja inhalanata</a:t>
            </a:r>
          </a:p>
          <a:p>
            <a:pPr eaLnBrk="1" hangingPunct="1">
              <a:spcBef>
                <a:spcPct val="0"/>
              </a:spcBef>
            </a:pPr>
            <a:endParaRPr lang="hr-HR" b="1" smtClean="0"/>
          </a:p>
          <a:p>
            <a:pPr eaLnBrk="1" hangingPunct="1">
              <a:spcBef>
                <a:spcPct val="0"/>
              </a:spcBef>
            </a:pPr>
            <a:r>
              <a:rPr lang="hr-HR" b="1" smtClean="0"/>
              <a:t>Što reći: </a:t>
            </a:r>
            <a:r>
              <a:rPr lang="hr-HR" smtClean="0"/>
              <a:t>Opisati slučaj i kratko ga prokomentirati s učenicima</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A8E7EE-714C-4D66-9E51-764391955090}" type="slidenum">
              <a:rPr lang="hr-HR" smtClean="0"/>
              <a:pPr fontAlgn="base">
                <a:spcBef>
                  <a:spcPct val="0"/>
                </a:spcBef>
                <a:spcAft>
                  <a:spcPct val="0"/>
                </a:spcAft>
                <a:defRPr/>
              </a:pPr>
              <a:t>34</a:t>
            </a:fld>
            <a:endParaRPr lang="hr-H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hr-HR" b="1" smtClean="0"/>
              <a:t>Cilj: potaknuti promišljanje o alternativama drogiranju</a:t>
            </a:r>
          </a:p>
          <a:p>
            <a:endParaRPr lang="hr-HR" b="1" smtClean="0"/>
          </a:p>
          <a:p>
            <a:r>
              <a:rPr lang="hr-HR" b="1" smtClean="0"/>
              <a:t>Što reći:</a:t>
            </a:r>
          </a:p>
          <a:p>
            <a:r>
              <a:rPr lang="hr-HR" smtClean="0"/>
              <a:t>Potaknuti raspravu o tome što sve može osoba koja se ne drogira: čime se sve možete zabavljati u slobodno vrijeme? </a:t>
            </a:r>
            <a:r>
              <a:rPr lang="hr-HR" smtClean="0">
                <a:latin typeface="Arial" charset="0"/>
              </a:rPr>
              <a:t>k</a:t>
            </a:r>
            <a:r>
              <a:rPr lang="hr-HR" smtClean="0"/>
              <a:t>ako </a:t>
            </a:r>
            <a:r>
              <a:rPr lang="hr-HR" smtClean="0">
                <a:latin typeface="Arial" charset="0"/>
              </a:rPr>
              <a:t>kvalitetno provoditi </a:t>
            </a:r>
            <a:r>
              <a:rPr lang="hr-HR" smtClean="0"/>
              <a:t>provoditi vrijeme</a:t>
            </a:r>
            <a:r>
              <a:rPr lang="hr-HR" smtClean="0">
                <a:latin typeface="Arial" charset="0"/>
              </a:rPr>
              <a:t>?</a:t>
            </a:r>
          </a:p>
          <a:p>
            <a:r>
              <a:rPr lang="hr-HR" smtClean="0"/>
              <a:t>Napomenite kako osoba koja se drogira ne može sve ovo, jer droga za sobom povlače posljedice koje utječu na svaki aspekt našeg života i oduzimaju uživanje u svakodnevnim stvarima!</a:t>
            </a:r>
          </a:p>
          <a:p>
            <a:r>
              <a:rPr lang="hr-HR" smtClean="0"/>
              <a:t>Upozorite učenike da o problemima koje imaju treba razgovarati (s roditeljima, prijateljem, strručnom osobom ili nekom drugom osobom od povjerenja). </a:t>
            </a:r>
          </a:p>
        </p:txBody>
      </p:sp>
      <p:sp>
        <p:nvSpPr>
          <p:cNvPr id="4" name="Slide Number Placeholder 3"/>
          <p:cNvSpPr>
            <a:spLocks noGrp="1"/>
          </p:cNvSpPr>
          <p:nvPr>
            <p:ph type="sldNum" sz="quarter" idx="5"/>
          </p:nvPr>
        </p:nvSpPr>
        <p:spPr/>
        <p:txBody>
          <a:bodyPr/>
          <a:lstStyle/>
          <a:p>
            <a:pPr>
              <a:defRPr/>
            </a:pPr>
            <a:fld id="{25D90912-DF58-41A9-80F7-F6A0A43810EA}" type="slidenum">
              <a:rPr lang="hr-HR" smtClean="0"/>
              <a:pPr>
                <a:defRPr/>
              </a:pPr>
              <a:t>35</a:t>
            </a:fld>
            <a:endParaRPr lang="hr-H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81923" name="Rezervirano mjesto bilježaka 2"/>
          <p:cNvSpPr>
            <a:spLocks noGrp="1"/>
          </p:cNvSpPr>
          <p:nvPr>
            <p:ph type="body" idx="1"/>
          </p:nvPr>
        </p:nvSpPr>
        <p:spPr bwMode="auto">
          <a:noFill/>
        </p:spPr>
        <p:txBody>
          <a:bodyPr wrap="square" numCol="1" anchor="t" anchorCtr="0" compatLnSpc="1">
            <a:prstTxWarp prst="textNoShape">
              <a:avLst/>
            </a:prstTxWarp>
          </a:bodyPr>
          <a:lstStyle/>
          <a:p>
            <a:endParaRPr lang="hr-HR" smtClean="0"/>
          </a:p>
        </p:txBody>
      </p:sp>
      <p:sp>
        <p:nvSpPr>
          <p:cNvPr id="4" name="Rezervirano mjesto broja slajda 3"/>
          <p:cNvSpPr>
            <a:spLocks noGrp="1"/>
          </p:cNvSpPr>
          <p:nvPr>
            <p:ph type="sldNum" sz="quarter" idx="5"/>
          </p:nvPr>
        </p:nvSpPr>
        <p:spPr/>
        <p:txBody>
          <a:bodyPr/>
          <a:lstStyle/>
          <a:p>
            <a:pPr>
              <a:defRPr/>
            </a:pPr>
            <a:fld id="{EAABD294-B15F-45AE-AD6E-A173B4F52C45}" type="slidenum">
              <a:rPr lang="hr-HR" smtClean="0"/>
              <a:pPr>
                <a:defRPr/>
              </a:pPr>
              <a:t>36</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49155" name="Rezervirano mjesto bilježaka 2"/>
          <p:cNvSpPr>
            <a:spLocks noGrp="1"/>
          </p:cNvSpPr>
          <p:nvPr>
            <p:ph type="body" idx="1"/>
          </p:nvPr>
        </p:nvSpPr>
        <p:spPr bwMode="auto">
          <a:noFill/>
        </p:spPr>
        <p:txBody>
          <a:bodyPr wrap="square" numCol="1" anchor="t" anchorCtr="0" compatLnSpc="1">
            <a:prstTxWarp prst="textNoShape">
              <a:avLst/>
            </a:prstTxWarp>
          </a:bodyPr>
          <a:lstStyle/>
          <a:p>
            <a:r>
              <a:rPr lang="hr-HR" b="1" smtClean="0"/>
              <a:t>Cilj: Ukazati na važnost prefrontalnog korteksa</a:t>
            </a:r>
          </a:p>
          <a:p>
            <a:endParaRPr lang="hr-HR" b="1" smtClean="0"/>
          </a:p>
          <a:p>
            <a:r>
              <a:rPr lang="hr-HR" b="1" smtClean="0"/>
              <a:t>Što reći: </a:t>
            </a:r>
            <a:r>
              <a:rPr lang="hr-HR" smtClean="0"/>
              <a:t>Omogućuje predviđanje koliko nam je vremena potrebno za neku aktivnost, što može poći naopako i koje mjere opreza treba poduzeti u tom slučaju. </a:t>
            </a:r>
          </a:p>
          <a:p>
            <a:endParaRPr lang="hr-HR" smtClean="0"/>
          </a:p>
          <a:p>
            <a:r>
              <a:rPr lang="hr-HR" smtClean="0"/>
              <a:t>Ukoliko nije dovoljno </a:t>
            </a:r>
            <a:r>
              <a:rPr lang="hr-HR" smtClean="0">
                <a:solidFill>
                  <a:srgbClr val="FFFF00"/>
                </a:solidFill>
              </a:rPr>
              <a:t>razvijen</a:t>
            </a:r>
            <a:r>
              <a:rPr lang="hr-HR" smtClean="0"/>
              <a:t> ili dobro </a:t>
            </a:r>
            <a:r>
              <a:rPr lang="hr-HR" smtClean="0">
                <a:solidFill>
                  <a:srgbClr val="FFFF00"/>
                </a:solidFill>
              </a:rPr>
              <a:t>povezan</a:t>
            </a:r>
            <a:r>
              <a:rPr lang="hr-HR" smtClean="0"/>
              <a:t> s centrima za </a:t>
            </a:r>
            <a:r>
              <a:rPr lang="hr-HR" smtClean="0">
                <a:solidFill>
                  <a:srgbClr val="FFFF00"/>
                </a:solidFill>
              </a:rPr>
              <a:t>emocije</a:t>
            </a:r>
            <a:r>
              <a:rPr lang="hr-HR" smtClean="0"/>
              <a:t>, osoba će biti </a:t>
            </a:r>
            <a:r>
              <a:rPr lang="hr-HR" smtClean="0">
                <a:solidFill>
                  <a:srgbClr val="FFFF00"/>
                </a:solidFill>
              </a:rPr>
              <a:t>sklonija nepromišljenim rizičnim ponašanjima, </a:t>
            </a:r>
            <a:r>
              <a:rPr lang="hr-HR" smtClean="0"/>
              <a:t>npr. vožnji u pijanom stanju ili započinjanju tučnjave bez razmatranja zdravstvenih ili zakonskih </a:t>
            </a:r>
            <a:r>
              <a:rPr lang="hr-HR" smtClean="0">
                <a:solidFill>
                  <a:srgbClr val="FFFF00"/>
                </a:solidFill>
              </a:rPr>
              <a:t>posljedica. </a:t>
            </a:r>
            <a:r>
              <a:rPr lang="hr-HR" b="1" smtClean="0">
                <a:solidFill>
                  <a:srgbClr val="FFFF00"/>
                </a:solidFill>
              </a:rPr>
              <a:t>Ovo ne znači da svoje ponašanje ne možete kontrolirati niti da za njega niste odgovorni, već da je potrebno da jače promislite prije nego što se upustite u neku aktivnost!</a:t>
            </a:r>
          </a:p>
          <a:p>
            <a:endParaRPr lang="hr-HR" smtClean="0">
              <a:solidFill>
                <a:srgbClr val="FFFF00"/>
              </a:solidFill>
            </a:endParaRPr>
          </a:p>
        </p:txBody>
      </p:sp>
      <p:sp>
        <p:nvSpPr>
          <p:cNvPr id="4" name="Rezervirano mjesto broja slajda 3"/>
          <p:cNvSpPr>
            <a:spLocks noGrp="1"/>
          </p:cNvSpPr>
          <p:nvPr>
            <p:ph type="sldNum" sz="quarter" idx="5"/>
          </p:nvPr>
        </p:nvSpPr>
        <p:spPr/>
        <p:txBody>
          <a:bodyPr/>
          <a:lstStyle/>
          <a:p>
            <a:pPr>
              <a:defRPr/>
            </a:pPr>
            <a:fld id="{10441A7E-7469-4957-A6D4-BB1E7372B1D8}" type="slidenum">
              <a:rPr lang="hr-HR" smtClean="0"/>
              <a:pPr>
                <a:defRPr/>
              </a:pPr>
              <a:t>4</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zervirano mjesto slike slajda 1"/>
          <p:cNvSpPr>
            <a:spLocks noGrp="1" noRot="1" noChangeAspect="1" noTextEdit="1"/>
          </p:cNvSpPr>
          <p:nvPr>
            <p:ph type="sldImg"/>
          </p:nvPr>
        </p:nvSpPr>
        <p:spPr bwMode="auto">
          <a:noFill/>
          <a:ln>
            <a:solidFill>
              <a:srgbClr val="000000"/>
            </a:solidFill>
            <a:miter lim="800000"/>
            <a:headEnd/>
            <a:tailEnd/>
          </a:ln>
        </p:spPr>
      </p:sp>
      <p:sp>
        <p:nvSpPr>
          <p:cNvPr id="50179" name="Rezervirano mjesto bilježaka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smtClean="0"/>
              <a:t>Cilj: Naglasiti da moramo razmišljati o posljedicama ponašanja  </a:t>
            </a:r>
          </a:p>
          <a:p>
            <a:pPr eaLnBrk="1" hangingPunct="1">
              <a:buClr>
                <a:srgbClr val="00B0F0"/>
              </a:buClr>
              <a:buFontTx/>
              <a:buChar char="•"/>
            </a:pPr>
            <a:endParaRPr lang="hr-HR" b="1" smtClean="0"/>
          </a:p>
          <a:p>
            <a:pPr eaLnBrk="1" hangingPunct="1">
              <a:buClr>
                <a:srgbClr val="00B0F0"/>
              </a:buClr>
            </a:pPr>
            <a:r>
              <a:rPr lang="hr-HR" b="1" smtClean="0"/>
              <a:t>Što reći:</a:t>
            </a:r>
          </a:p>
          <a:p>
            <a:pPr eaLnBrk="1" hangingPunct="1">
              <a:buClr>
                <a:srgbClr val="00B0F0"/>
              </a:buClr>
              <a:buFontTx/>
              <a:buChar char="•"/>
            </a:pPr>
            <a:r>
              <a:rPr lang="hr-HR" smtClean="0"/>
              <a:t> u tom razvojnom periodu, </a:t>
            </a:r>
            <a:r>
              <a:rPr lang="hr-HR" smtClean="0">
                <a:solidFill>
                  <a:srgbClr val="FFFF00"/>
                </a:solidFill>
              </a:rPr>
              <a:t>mladi često nisu svjesni </a:t>
            </a:r>
            <a:r>
              <a:rPr lang="hr-HR" smtClean="0"/>
              <a:t>da ih takvo ponašanje može skupo </a:t>
            </a:r>
            <a:r>
              <a:rPr lang="hr-HR" smtClean="0">
                <a:latin typeface="Arial" charset="0"/>
              </a:rPr>
              <a:t>koštati</a:t>
            </a:r>
          </a:p>
          <a:p>
            <a:pPr eaLnBrk="1" hangingPunct="1">
              <a:buClr>
                <a:srgbClr val="00B0F0"/>
              </a:buClr>
              <a:buFontTx/>
              <a:buChar char="•"/>
            </a:pPr>
            <a:r>
              <a:rPr lang="hr-HR" smtClean="0"/>
              <a:t> neki stručnjaci uspoređuju mladi mozak s brzim, snažnim sportskim autom, koji nažalost, ima </a:t>
            </a:r>
            <a:r>
              <a:rPr lang="hr-HR" smtClean="0">
                <a:solidFill>
                  <a:srgbClr val="FFFF00"/>
                </a:solidFill>
              </a:rPr>
              <a:t>loše kočnice</a:t>
            </a:r>
          </a:p>
          <a:p>
            <a:pPr eaLnBrk="1" hangingPunct="1">
              <a:buClr>
                <a:srgbClr val="00B0F0"/>
              </a:buClr>
              <a:buFontTx/>
              <a:buChar char="•"/>
            </a:pPr>
            <a:r>
              <a:rPr lang="hr-HR" smtClean="0">
                <a:solidFill>
                  <a:srgbClr val="FFFF00"/>
                </a:solidFill>
              </a:rPr>
              <a:t> </a:t>
            </a:r>
            <a:r>
              <a:rPr lang="hr-HR" b="1" smtClean="0">
                <a:solidFill>
                  <a:srgbClr val="FFFF00"/>
                </a:solidFill>
              </a:rPr>
              <a:t>naglasite da se ne radi samo o dugoročnim posljedicama koje će se dogoditi “jednom u životu”, nego da postoje ozbiljne i izravne poslje</a:t>
            </a:r>
            <a:r>
              <a:rPr lang="hr-HR" b="1" smtClean="0">
                <a:solidFill>
                  <a:srgbClr val="FFFF00"/>
                </a:solidFill>
                <a:latin typeface="Arial" charset="0"/>
              </a:rPr>
              <a:t>di</a:t>
            </a:r>
            <a:r>
              <a:rPr lang="hr-HR" b="1" smtClean="0">
                <a:solidFill>
                  <a:srgbClr val="FFFF00"/>
                </a:solidFill>
              </a:rPr>
              <a:t>ce koje nastupaju odmah </a:t>
            </a:r>
            <a:r>
              <a:rPr lang="hr-HR" b="1" smtClean="0">
                <a:solidFill>
                  <a:srgbClr val="FFFF00"/>
                </a:solidFill>
                <a:latin typeface="Arial" charset="0"/>
              </a:rPr>
              <a:t>i </a:t>
            </a:r>
            <a:r>
              <a:rPr lang="hr-HR" b="1" smtClean="0">
                <a:solidFill>
                  <a:srgbClr val="FFFF00"/>
                </a:solidFill>
              </a:rPr>
              <a:t>sad</a:t>
            </a:r>
            <a:r>
              <a:rPr lang="hr-HR" b="1" smtClean="0">
                <a:solidFill>
                  <a:srgbClr val="FFFF00"/>
                </a:solidFill>
                <a:latin typeface="Arial" charset="0"/>
              </a:rPr>
              <a:t>a</a:t>
            </a:r>
            <a:r>
              <a:rPr lang="hr-HR" b="1" smtClean="0">
                <a:solidFill>
                  <a:srgbClr val="FFFF00"/>
                </a:solidFill>
              </a:rPr>
              <a:t>!</a:t>
            </a:r>
          </a:p>
        </p:txBody>
      </p:sp>
      <p:sp>
        <p:nvSpPr>
          <p:cNvPr id="4" name="Rezervirano mjesto broja slajda 3"/>
          <p:cNvSpPr>
            <a:spLocks noGrp="1"/>
          </p:cNvSpPr>
          <p:nvPr>
            <p:ph type="sldNum" sz="quarter" idx="5"/>
          </p:nvPr>
        </p:nvSpPr>
        <p:spPr/>
        <p:txBody>
          <a:bodyPr/>
          <a:lstStyle/>
          <a:p>
            <a:pPr>
              <a:defRPr/>
            </a:pPr>
            <a:fld id="{475A383E-08F7-4933-B36C-F8EE9F454BCC}" type="slidenum">
              <a:rPr lang="hr-HR" smtClean="0"/>
              <a:pPr>
                <a:defRPr/>
              </a:pPr>
              <a:t>5</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smtClean="0"/>
              <a:t>Cilj: Uvod u temu marihuane</a:t>
            </a:r>
          </a:p>
          <a:p>
            <a:pPr eaLnBrk="1" hangingPunct="1">
              <a:buClr>
                <a:srgbClr val="00B0F0"/>
              </a:buClr>
            </a:pPr>
            <a:endParaRPr lang="hr-HR" b="1" smtClean="0"/>
          </a:p>
          <a:p>
            <a:pPr eaLnBrk="1" hangingPunct="1">
              <a:buClr>
                <a:srgbClr val="00B0F0"/>
              </a:buClr>
            </a:pPr>
            <a:r>
              <a:rPr lang="hr-HR" b="1" smtClean="0"/>
              <a:t>Što reći:</a:t>
            </a:r>
            <a:endParaRPr lang="hr-HR" smtClean="0"/>
          </a:p>
          <a:p>
            <a:pPr eaLnBrk="1" hangingPunct="1">
              <a:buClr>
                <a:srgbClr val="00B0F0"/>
              </a:buClr>
            </a:pPr>
            <a:endParaRPr lang="hr-HR" smtClean="0"/>
          </a:p>
          <a:p>
            <a:pPr eaLnBrk="1" hangingPunct="1">
              <a:buClr>
                <a:srgbClr val="00B0F0"/>
              </a:buClr>
            </a:pPr>
            <a:r>
              <a:rPr lang="hr-HR" smtClean="0"/>
              <a:t>Kratko prokomentirati uz činjenice navedene na slajdu: </a:t>
            </a:r>
          </a:p>
          <a:p>
            <a:pPr eaLnBrk="1" hangingPunct="1">
              <a:buClr>
                <a:srgbClr val="00B0F0"/>
              </a:buClr>
              <a:buFontTx/>
              <a:buChar char="•"/>
            </a:pPr>
            <a:r>
              <a:rPr lang="hr-HR" smtClean="0"/>
              <a:t> najrasprostranjenija ilegalna droga, </a:t>
            </a:r>
            <a:endParaRPr lang="hr-HR" sz="900" smtClean="0"/>
          </a:p>
          <a:p>
            <a:pPr eaLnBrk="1" hangingPunct="1">
              <a:buClr>
                <a:srgbClr val="00B0F0"/>
              </a:buClr>
              <a:buFontTx/>
              <a:buChar char="•"/>
            </a:pPr>
            <a:r>
              <a:rPr lang="hr-HR" i="1" smtClean="0"/>
              <a:t> uglavnom ne stvara fizičku ovisnost, ali redovita uporaba dovodi do </a:t>
            </a:r>
            <a:r>
              <a:rPr lang="hr-HR" i="1" smtClean="0">
                <a:solidFill>
                  <a:srgbClr val="FFFF00"/>
                </a:solidFill>
              </a:rPr>
              <a:t>psihičke: </a:t>
            </a:r>
            <a:r>
              <a:rPr lang="hr-HR" smtClean="0">
                <a:solidFill>
                  <a:srgbClr val="FFFF00"/>
                </a:solidFill>
              </a:rPr>
              <a:t>ovdje naglasiti ozbiljnost te psihičke ovisnosti da se ne dobije iluzija da je ta vrsta ovisnosti blaža ili lakše rješiva od fizičke – </a:t>
            </a:r>
            <a:r>
              <a:rPr lang="hr-HR" b="1" smtClean="0">
                <a:solidFill>
                  <a:srgbClr val="FFFF00"/>
                </a:solidFill>
              </a:rPr>
              <a:t>upravo se psihičke ovisnosti (o svakom sredstvu) najteže riješiti!</a:t>
            </a:r>
            <a:r>
              <a:rPr lang="hr-HR" smtClean="0">
                <a:solidFill>
                  <a:srgbClr val="FFFF00"/>
                </a:solidFill>
              </a:rPr>
              <a:t> To nam potvrđuje težina ovisnosti o npr. </a:t>
            </a:r>
            <a:r>
              <a:rPr lang="hr-HR" smtClean="0">
                <a:solidFill>
                  <a:srgbClr val="FFFF00"/>
                </a:solidFill>
                <a:latin typeface="Arial" charset="0"/>
              </a:rPr>
              <a:t>k</a:t>
            </a:r>
            <a:r>
              <a:rPr lang="hr-HR" smtClean="0">
                <a:solidFill>
                  <a:srgbClr val="FFFF00"/>
                </a:solidFill>
              </a:rPr>
              <a:t>ocki.</a:t>
            </a:r>
            <a:endParaRPr lang="hr-HR" sz="900" i="1" smtClean="0"/>
          </a:p>
          <a:p>
            <a:pPr eaLnBrk="1" hangingPunct="1">
              <a:buClr>
                <a:srgbClr val="00B0F0"/>
              </a:buClr>
              <a:buFontTx/>
              <a:buChar char="•"/>
            </a:pPr>
            <a:r>
              <a:rPr lang="hr-HR" smtClean="0"/>
              <a:t> “popularnost” marihuane dijelom leži u </a:t>
            </a:r>
            <a:r>
              <a:rPr lang="hr-HR" smtClean="0">
                <a:solidFill>
                  <a:srgbClr val="FFFF00"/>
                </a:solidFill>
              </a:rPr>
              <a:t>vjerovanju</a:t>
            </a:r>
            <a:r>
              <a:rPr lang="hr-HR" smtClean="0"/>
              <a:t> da je potpuno neškodljiva,</a:t>
            </a:r>
            <a:endParaRPr lang="hr-HR" sz="900" smtClean="0"/>
          </a:p>
          <a:p>
            <a:pPr eaLnBrk="1" hangingPunct="1">
              <a:buClr>
                <a:srgbClr val="00B0F0"/>
              </a:buClr>
              <a:buFontTx/>
              <a:buChar char="•"/>
            </a:pPr>
            <a:r>
              <a:rPr lang="hr-HR" smtClean="0"/>
              <a:t> predstavlja rizik za brojna </a:t>
            </a:r>
            <a:r>
              <a:rPr lang="hr-HR" smtClean="0">
                <a:solidFill>
                  <a:srgbClr val="FFFF00"/>
                </a:solidFill>
              </a:rPr>
              <a:t>kronična oštećenja </a:t>
            </a:r>
            <a:endParaRPr lang="hr-HR" smtClean="0"/>
          </a:p>
          <a:p>
            <a:pPr eaLnBrk="1" hangingPunct="1">
              <a:spcBef>
                <a:spcPct val="0"/>
              </a:spcBef>
            </a:pPr>
            <a:r>
              <a:rPr lang="hr-HR" smtClean="0"/>
              <a:t>Uz činjenicu o popularnosti možete spomenuti i mit da je neškodljiva jer je prirodna (“Što raste iz zemlje ne može biti štetno”), što nikako nije istinito.</a:t>
            </a:r>
          </a:p>
          <a:p>
            <a:pPr eaLnBrk="1" hangingPunct="1">
              <a:spcBef>
                <a:spcPct val="0"/>
              </a:spcBef>
            </a:pPr>
            <a:endParaRPr lang="hr-HR"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F2BB13-844F-42BA-8A13-2DDC4C23CD48}" type="slidenum">
              <a:rPr lang="hr-HR" smtClean="0"/>
              <a:pPr fontAlgn="base">
                <a:spcBef>
                  <a:spcPct val="0"/>
                </a:spcBef>
                <a:spcAft>
                  <a:spcPct val="0"/>
                </a:spcAft>
                <a:defRPr/>
              </a:pPr>
              <a:t>6</a:t>
            </a:fld>
            <a:endParaRPr lang="hr-H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smtClean="0"/>
              <a:t>Cilj: Objasniti utjecaj THC-a (tetrahidrokanabinola) na mozak </a:t>
            </a:r>
          </a:p>
          <a:p>
            <a:pPr eaLnBrk="1" hangingPunct="1">
              <a:buClr>
                <a:srgbClr val="00B0F0"/>
              </a:buClr>
            </a:pPr>
            <a:endParaRPr lang="hr-HR" b="1" smtClean="0"/>
          </a:p>
          <a:p>
            <a:pPr eaLnBrk="1" hangingPunct="1">
              <a:buClr>
                <a:srgbClr val="00B0F0"/>
              </a:buClr>
            </a:pPr>
            <a:r>
              <a:rPr lang="hr-HR" b="1" smtClean="0"/>
              <a:t>Što reći:</a:t>
            </a:r>
          </a:p>
          <a:p>
            <a:pPr eaLnBrk="1" hangingPunct="1">
              <a:buClr>
                <a:srgbClr val="00B0F0"/>
              </a:buClr>
              <a:buFontTx/>
              <a:buChar char="•"/>
            </a:pPr>
            <a:r>
              <a:rPr lang="hr-HR" smtClean="0"/>
              <a:t>  a</a:t>
            </a:r>
            <a:r>
              <a:rPr lang="en-US" smtClean="0"/>
              <a:t>ktivni sastojak </a:t>
            </a:r>
            <a:r>
              <a:rPr lang="hr-HR" smtClean="0"/>
              <a:t>marihuane – </a:t>
            </a:r>
            <a:r>
              <a:rPr lang="hr-HR" smtClean="0">
                <a:solidFill>
                  <a:srgbClr val="FFFF00"/>
                </a:solidFill>
              </a:rPr>
              <a:t>THC</a:t>
            </a:r>
            <a:r>
              <a:rPr lang="hr-HR" smtClean="0">
                <a:solidFill>
                  <a:srgbClr val="FF6600"/>
                </a:solidFill>
              </a:rPr>
              <a:t> </a:t>
            </a:r>
            <a:r>
              <a:rPr lang="en-US" smtClean="0"/>
              <a:t>nakon konzumiranja </a:t>
            </a:r>
            <a:r>
              <a:rPr lang="hr-HR" smtClean="0"/>
              <a:t>dospijeva</a:t>
            </a:r>
            <a:r>
              <a:rPr lang="en-US" smtClean="0"/>
              <a:t> u </a:t>
            </a:r>
            <a:r>
              <a:rPr lang="en-US" smtClean="0">
                <a:solidFill>
                  <a:srgbClr val="FFFF00"/>
                </a:solidFill>
              </a:rPr>
              <a:t>krv</a:t>
            </a:r>
            <a:r>
              <a:rPr lang="en-US" smtClean="0"/>
              <a:t>, a zatim </a:t>
            </a:r>
            <a:r>
              <a:rPr lang="hr-HR" smtClean="0"/>
              <a:t>i </a:t>
            </a:r>
            <a:r>
              <a:rPr lang="en-US" smtClean="0"/>
              <a:t>do </a:t>
            </a:r>
            <a:r>
              <a:rPr lang="en-US" smtClean="0">
                <a:solidFill>
                  <a:srgbClr val="FFFF00"/>
                </a:solidFill>
              </a:rPr>
              <a:t>svih organa</a:t>
            </a:r>
            <a:r>
              <a:rPr lang="hr-HR" smtClean="0">
                <a:solidFill>
                  <a:srgbClr val="FFFF00"/>
                </a:solidFill>
              </a:rPr>
              <a:t>,</a:t>
            </a:r>
            <a:r>
              <a:rPr lang="en-US" smtClean="0">
                <a:solidFill>
                  <a:srgbClr val="FFFF00"/>
                </a:solidFill>
              </a:rPr>
              <a:t> </a:t>
            </a:r>
            <a:r>
              <a:rPr lang="en-US" smtClean="0"/>
              <a:t>pa tako i </a:t>
            </a:r>
            <a:r>
              <a:rPr lang="en-US" smtClean="0">
                <a:solidFill>
                  <a:srgbClr val="FFFF00"/>
                </a:solidFill>
              </a:rPr>
              <a:t>mozga</a:t>
            </a:r>
            <a:endParaRPr lang="hr-HR" sz="800" smtClean="0"/>
          </a:p>
          <a:p>
            <a:pPr eaLnBrk="1" hangingPunct="1">
              <a:buClr>
                <a:srgbClr val="00B0F0"/>
              </a:buClr>
              <a:buFontTx/>
              <a:buChar char="•"/>
            </a:pPr>
            <a:r>
              <a:rPr lang="hr-HR" smtClean="0"/>
              <a:t>  v</a:t>
            </a:r>
            <a:r>
              <a:rPr lang="en-US" smtClean="0"/>
              <a:t>eže </a:t>
            </a:r>
            <a:r>
              <a:rPr lang="hr-HR" smtClean="0"/>
              <a:t>se </a:t>
            </a:r>
            <a:r>
              <a:rPr lang="en-US" smtClean="0"/>
              <a:t>za specifične </a:t>
            </a:r>
            <a:r>
              <a:rPr lang="en-US" smtClean="0">
                <a:solidFill>
                  <a:srgbClr val="FFFF00"/>
                </a:solidFill>
              </a:rPr>
              <a:t>kanabinoidne receptore</a:t>
            </a:r>
            <a:r>
              <a:rPr lang="en-US" smtClean="0">
                <a:solidFill>
                  <a:schemeClr val="accent1"/>
                </a:solidFill>
              </a:rPr>
              <a:t> </a:t>
            </a:r>
            <a:r>
              <a:rPr lang="en-US" smtClean="0"/>
              <a:t>na membrani živčanih stanica </a:t>
            </a:r>
            <a:r>
              <a:rPr lang="hr-HR" smtClean="0"/>
              <a:t>i</a:t>
            </a:r>
            <a:r>
              <a:rPr lang="en-US" smtClean="0"/>
              <a:t> </a:t>
            </a:r>
            <a:r>
              <a:rPr lang="en-US" smtClean="0">
                <a:solidFill>
                  <a:srgbClr val="FFFF00"/>
                </a:solidFill>
              </a:rPr>
              <a:t>mijenja</a:t>
            </a:r>
            <a:r>
              <a:rPr lang="en-US" smtClean="0"/>
              <a:t> njihovu aktivnost</a:t>
            </a:r>
            <a:endParaRPr lang="hr-HR" smtClean="0"/>
          </a:p>
          <a:p>
            <a:endParaRPr lang="hr-HR" smtClean="0"/>
          </a:p>
        </p:txBody>
      </p:sp>
      <p:sp>
        <p:nvSpPr>
          <p:cNvPr id="4" name="Slide Number Placeholder 3"/>
          <p:cNvSpPr>
            <a:spLocks noGrp="1"/>
          </p:cNvSpPr>
          <p:nvPr>
            <p:ph type="sldNum" sz="quarter" idx="5"/>
          </p:nvPr>
        </p:nvSpPr>
        <p:spPr/>
        <p:txBody>
          <a:bodyPr/>
          <a:lstStyle/>
          <a:p>
            <a:pPr>
              <a:defRPr/>
            </a:pPr>
            <a:fld id="{83656FC7-57EB-4442-81CF-9F4CC51D19F4}" type="slidenum">
              <a:rPr lang="hr-HR" smtClean="0"/>
              <a:pPr>
                <a:defRPr/>
              </a:pPr>
              <a:t>7</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b="1" smtClean="0"/>
              <a:t>Cilj: Objasniti utjecaj marihuane na mozak</a:t>
            </a:r>
          </a:p>
          <a:p>
            <a:pPr eaLnBrk="1" hangingPunct="1">
              <a:spcBef>
                <a:spcPct val="0"/>
              </a:spcBef>
            </a:pPr>
            <a:endParaRPr lang="hr-HR" b="1" smtClean="0"/>
          </a:p>
          <a:p>
            <a:pPr eaLnBrk="1" hangingPunct="1">
              <a:spcBef>
                <a:spcPct val="0"/>
              </a:spcBef>
            </a:pPr>
            <a:r>
              <a:rPr lang="hr-HR" b="1" smtClean="0"/>
              <a:t>Što reći: </a:t>
            </a:r>
            <a:r>
              <a:rPr lang="hr-HR" smtClean="0"/>
              <a:t>Pitati ih znaju li kako izgleda i ponaša se čovjek koji je pod utjecajem marihuane? </a:t>
            </a:r>
          </a:p>
          <a:p>
            <a:pPr eaLnBrk="1" hangingPunct="1">
              <a:spcBef>
                <a:spcPct val="0"/>
              </a:spcBef>
            </a:pPr>
            <a:endParaRPr lang="hr-HR" smtClean="0"/>
          </a:p>
          <a:p>
            <a:pPr eaLnBrk="1" hangingPunct="1">
              <a:spcBef>
                <a:spcPct val="0"/>
              </a:spcBef>
              <a:buFontTx/>
              <a:buChar char="•"/>
            </a:pPr>
            <a:r>
              <a:rPr lang="hr-HR" smtClean="0"/>
              <a:t> Najveći broj </a:t>
            </a:r>
            <a:r>
              <a:rPr lang="hr-HR" smtClean="0">
                <a:solidFill>
                  <a:srgbClr val="FFFF00"/>
                </a:solidFill>
              </a:rPr>
              <a:t>receptora</a:t>
            </a:r>
            <a:r>
              <a:rPr lang="hr-HR" smtClean="0"/>
              <a:t> nalazi se u dijelovima mozga zaduženim za pamćenje, razmišljanje, koncentraciju, percepciju, osjećaj zadovoljstva te koordinaciju pokreta - najviše </a:t>
            </a:r>
            <a:r>
              <a:rPr lang="hr-HR" smtClean="0">
                <a:solidFill>
                  <a:srgbClr val="FFFF00"/>
                </a:solidFill>
              </a:rPr>
              <a:t>poremećene funkcije </a:t>
            </a:r>
            <a:r>
              <a:rPr lang="hr-HR" smtClean="0"/>
              <a:t>prilikom konzumiranja marihuane</a:t>
            </a:r>
          </a:p>
          <a:p>
            <a:pPr eaLnBrk="1" hangingPunct="1">
              <a:spcBef>
                <a:spcPct val="0"/>
              </a:spcBef>
              <a:buFontTx/>
              <a:buChar char="•"/>
            </a:pPr>
            <a:r>
              <a:rPr lang="hr-HR" smtClean="0"/>
              <a:t> Kratkotrajne posljedice konzumacije:</a:t>
            </a:r>
          </a:p>
          <a:p>
            <a:pPr eaLnBrk="1" hangingPunct="1">
              <a:spcBef>
                <a:spcPct val="0"/>
              </a:spcBef>
            </a:pPr>
            <a:r>
              <a:rPr lang="hr-HR" smtClean="0">
                <a:solidFill>
                  <a:srgbClr val="FFFF00"/>
                </a:solidFill>
              </a:rPr>
              <a:t>kratkotrajne posljedice </a:t>
            </a:r>
            <a:r>
              <a:rPr lang="hr-HR" smtClean="0"/>
              <a:t>konzumiranja - poteškoće s kratkotrajnim pamćenjem, smanjena sposobnost koncentracije i učenja, promijenjena percepcija </a:t>
            </a:r>
            <a:br>
              <a:rPr lang="hr-HR" smtClean="0"/>
            </a:br>
            <a:r>
              <a:rPr lang="hr-HR" smtClean="0"/>
              <a:t>protoka vremena, poremećaj  ravnoteže i koordinacije pokreta... </a:t>
            </a:r>
          </a:p>
          <a:p>
            <a:pPr eaLnBrk="1" hangingPunct="1">
              <a:spcBef>
                <a:spcPct val="0"/>
              </a:spcBef>
              <a:buFontTx/>
              <a:buChar char="•"/>
            </a:pPr>
            <a:r>
              <a:rPr lang="hr-HR" smtClean="0"/>
              <a:t> Od fizičkih znakova može se spomenuti i crvenilo očiju, tzv. pušački konjuktivitis i suhoća usta.</a:t>
            </a:r>
          </a:p>
          <a:p>
            <a:pPr eaLnBrk="1" hangingPunct="1">
              <a:spcBef>
                <a:spcPct val="0"/>
              </a:spcBef>
            </a:pPr>
            <a:r>
              <a:rPr lang="hr-HR" b="1" smtClean="0"/>
              <a:t/>
            </a:r>
            <a:br>
              <a:rPr lang="hr-HR" b="1" smtClean="0"/>
            </a:br>
            <a:endParaRPr lang="hr-HR"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3F0A0A-6B5F-43CE-BACA-77EFE527323A}" type="slidenum">
              <a:rPr lang="hr-HR" smtClean="0"/>
              <a:pPr fontAlgn="base">
                <a:spcBef>
                  <a:spcPct val="0"/>
                </a:spcBef>
                <a:spcAft>
                  <a:spcPct val="0"/>
                </a:spcAft>
                <a:defRPr/>
              </a:pPr>
              <a:t>8</a:t>
            </a:fld>
            <a:endParaRPr lang="hr-H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Clr>
                <a:srgbClr val="00B0F0"/>
              </a:buClr>
            </a:pPr>
            <a:r>
              <a:rPr lang="hr-HR" b="1" smtClean="0"/>
              <a:t>Cilj: Utjecaj marihuane na raspoloženje/osjetilne reakcije</a:t>
            </a:r>
          </a:p>
          <a:p>
            <a:pPr eaLnBrk="1" hangingPunct="1">
              <a:buClr>
                <a:srgbClr val="00B0F0"/>
              </a:buClr>
            </a:pPr>
            <a:endParaRPr lang="hr-HR" b="1" smtClean="0"/>
          </a:p>
          <a:p>
            <a:pPr eaLnBrk="1" hangingPunct="1">
              <a:buClr>
                <a:srgbClr val="00B0F0"/>
              </a:buClr>
            </a:pPr>
            <a:r>
              <a:rPr lang="hr-HR" b="1" smtClean="0"/>
              <a:t>Što reći: </a:t>
            </a:r>
          </a:p>
          <a:p>
            <a:pPr eaLnBrk="1" hangingPunct="1">
              <a:buClr>
                <a:srgbClr val="00B0F0"/>
              </a:buClr>
              <a:buFontTx/>
              <a:buChar char="•"/>
            </a:pPr>
            <a:r>
              <a:rPr lang="hr-HR" smtClean="0"/>
              <a:t> utjecaj na raspoloženje i ponašanje - pretjerana euforija, bezrazložno smijanje, </a:t>
            </a:r>
            <a:r>
              <a:rPr lang="hr-HR" smtClean="0">
                <a:solidFill>
                  <a:srgbClr val="FFFF00"/>
                </a:solidFill>
              </a:rPr>
              <a:t>ali</a:t>
            </a:r>
            <a:r>
              <a:rPr lang="hr-HR" smtClean="0"/>
              <a:t> može izazvati uznemirenost i napade panike</a:t>
            </a:r>
          </a:p>
          <a:p>
            <a:pPr eaLnBrk="1" hangingPunct="1">
              <a:buClr>
                <a:srgbClr val="00B0F0"/>
              </a:buClr>
              <a:buFontTx/>
              <a:buChar char="•"/>
            </a:pPr>
            <a:r>
              <a:rPr lang="hr-HR" smtClean="0"/>
              <a:t> pri konzumaciji većih količina može doći i do </a:t>
            </a:r>
            <a:r>
              <a:rPr lang="hr-HR" smtClean="0">
                <a:solidFill>
                  <a:srgbClr val="FFFF00"/>
                </a:solidFill>
              </a:rPr>
              <a:t>halucinacija koje </a:t>
            </a:r>
            <a:r>
              <a:rPr lang="hr-HR" smtClean="0"/>
              <a:t>mogu biti izrazito </a:t>
            </a:r>
            <a:r>
              <a:rPr lang="hr-HR" smtClean="0">
                <a:solidFill>
                  <a:srgbClr val="FFFF00"/>
                </a:solidFill>
              </a:rPr>
              <a:t>neugodne</a:t>
            </a:r>
            <a:r>
              <a:rPr lang="hr-HR" smtClean="0"/>
              <a:t> i </a:t>
            </a:r>
            <a:r>
              <a:rPr lang="hr-HR" smtClean="0">
                <a:solidFill>
                  <a:srgbClr val="FFFF00"/>
                </a:solidFill>
              </a:rPr>
              <a:t>zastrašujuće</a:t>
            </a:r>
            <a:r>
              <a:rPr lang="hr-HR" smtClean="0"/>
              <a:t> </a:t>
            </a:r>
            <a:r>
              <a:rPr lang="hr-HR" b="1" smtClean="0"/>
              <a:t/>
            </a:r>
            <a:br>
              <a:rPr lang="hr-HR" b="1" smtClean="0"/>
            </a:br>
            <a:endParaRPr lang="hr-HR" b="1" smtClean="0"/>
          </a:p>
          <a:p>
            <a:pPr eaLnBrk="1" hangingPunct="1">
              <a:spcBef>
                <a:spcPct val="0"/>
              </a:spcBef>
              <a:buFontTx/>
              <a:buChar char="•"/>
            </a:pPr>
            <a:r>
              <a:rPr lang="hr-HR" smtClean="0"/>
              <a:t> Objasniti što su halucinacije - najčešće vidni ili slušni osjetilni doživljaj koji nastaje bez odgovarajućeg objektivnog osjetilnog poticaja. Ponašanje pojedinca u ovakvim je situacijama često pod utjecajem halucinacija i sumanutih uvjerenja (to isto treba spomenuti), što može biti kobno (npr. braniš se od nekoga tko te “napada”, bježiš i sl.)</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594C6E-2400-4E8D-9521-09BFE15B001C}" type="slidenum">
              <a:rPr lang="hr-HR" smtClean="0"/>
              <a:pPr fontAlgn="base">
                <a:spcBef>
                  <a:spcPct val="0"/>
                </a:spcBef>
                <a:spcAft>
                  <a:spcPct val="0"/>
                </a:spcAft>
                <a:defRPr/>
              </a:pPr>
              <a:t>9</a:t>
            </a:fld>
            <a:endParaRPr lang="hr-H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9"/>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412ACAB9-27D9-4CDA-BCD2-0CFB35510148}" type="datetimeFigureOut">
              <a:rPr lang="sr-Latn-CS"/>
              <a:pPr>
                <a:defRPr/>
              </a:pPr>
              <a:t>26.8.2014</a:t>
            </a:fld>
            <a:endParaRPr lang="hr-HR"/>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hr-HR"/>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3FE3F18C-1004-44EF-852C-4B873A15BB1D}" type="slidenum">
              <a:rPr lang="hr-HR"/>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EFC18BD-AE2C-41CF-9112-A52DD176BE26}" type="datetimeFigureOut">
              <a:rPr lang="sr-Latn-CS"/>
              <a:pPr>
                <a:defRPr/>
              </a:pPr>
              <a:t>26.8.2014</a:t>
            </a:fld>
            <a:endParaRPr lang="hr-HR"/>
          </a:p>
        </p:txBody>
      </p:sp>
      <p:sp>
        <p:nvSpPr>
          <p:cNvPr id="5" name="Footer Placeholder 2"/>
          <p:cNvSpPr>
            <a:spLocks noGrp="1"/>
          </p:cNvSpPr>
          <p:nvPr>
            <p:ph type="ftr" sz="quarter" idx="11"/>
          </p:nvPr>
        </p:nvSpPr>
        <p:spPr/>
        <p:txBody>
          <a:bodyPr/>
          <a:lstStyle>
            <a:lvl1pPr>
              <a:defRPr/>
            </a:lvl1pPr>
          </a:lstStyle>
          <a:p>
            <a:pPr>
              <a:defRPr/>
            </a:pPr>
            <a:endParaRPr lang="hr-HR"/>
          </a:p>
        </p:txBody>
      </p:sp>
      <p:sp>
        <p:nvSpPr>
          <p:cNvPr id="6" name="Slide Number Placeholder 22"/>
          <p:cNvSpPr>
            <a:spLocks noGrp="1"/>
          </p:cNvSpPr>
          <p:nvPr>
            <p:ph type="sldNum" sz="quarter" idx="12"/>
          </p:nvPr>
        </p:nvSpPr>
        <p:spPr/>
        <p:txBody>
          <a:bodyPr/>
          <a:lstStyle>
            <a:lvl1pPr>
              <a:defRPr/>
            </a:lvl1pPr>
          </a:lstStyle>
          <a:p>
            <a:pPr>
              <a:defRPr/>
            </a:pPr>
            <a:fld id="{30551E6B-BD27-47F9-B0AD-1316B0F601EA}"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9E7FFB1-4DEC-480A-8958-542F10C08126}" type="datetimeFigureOut">
              <a:rPr lang="sr-Latn-CS"/>
              <a:pPr>
                <a:defRPr/>
              </a:pPr>
              <a:t>26.8.2014</a:t>
            </a:fld>
            <a:endParaRPr lang="hr-HR"/>
          </a:p>
        </p:txBody>
      </p:sp>
      <p:sp>
        <p:nvSpPr>
          <p:cNvPr id="5" name="Footer Placeholder 2"/>
          <p:cNvSpPr>
            <a:spLocks noGrp="1"/>
          </p:cNvSpPr>
          <p:nvPr>
            <p:ph type="ftr" sz="quarter" idx="11"/>
          </p:nvPr>
        </p:nvSpPr>
        <p:spPr/>
        <p:txBody>
          <a:bodyPr/>
          <a:lstStyle>
            <a:lvl1pPr>
              <a:defRPr/>
            </a:lvl1pPr>
          </a:lstStyle>
          <a:p>
            <a:pPr>
              <a:defRPr/>
            </a:pPr>
            <a:endParaRPr lang="hr-HR"/>
          </a:p>
        </p:txBody>
      </p:sp>
      <p:sp>
        <p:nvSpPr>
          <p:cNvPr id="6" name="Slide Number Placeholder 22"/>
          <p:cNvSpPr>
            <a:spLocks noGrp="1"/>
          </p:cNvSpPr>
          <p:nvPr>
            <p:ph type="sldNum" sz="quarter" idx="12"/>
          </p:nvPr>
        </p:nvSpPr>
        <p:spPr/>
        <p:txBody>
          <a:bodyPr/>
          <a:lstStyle>
            <a:lvl1pPr>
              <a:defRPr/>
            </a:lvl1pPr>
          </a:lstStyle>
          <a:p>
            <a:pPr>
              <a:defRPr/>
            </a:pPr>
            <a:fld id="{16E934EA-19F4-4E52-A21C-B3E1E8DF08C2}" type="slidenum">
              <a:rPr lang="hr-HR"/>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09A1C352-B4DB-4407-A8DF-088E41BF1969}" type="datetimeFigureOut">
              <a:rPr lang="sr-Latn-CS"/>
              <a:pPr>
                <a:defRPr/>
              </a:pPr>
              <a:t>26.8.2014</a:t>
            </a:fld>
            <a:endParaRPr lang="hr-HR"/>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FEE2D217-5190-4A7C-8651-EEBB9C0B4AB0}" type="slidenum">
              <a:rPr lang="hr-HR"/>
              <a:pPr>
                <a:defRPr/>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9"/>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11"/>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2"/>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14"/>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E217978D-EC5B-477A-80C0-15B68BFD3111}" type="datetimeFigureOut">
              <a:rPr lang="sr-Latn-CS"/>
              <a:pPr>
                <a:defRPr/>
              </a:pPr>
              <a:t>26.8.2014</a:t>
            </a:fld>
            <a:endParaRPr lang="hr-HR"/>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hr-HR"/>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9FDF42E2-3895-4B6F-98B3-656B01AE997D}" type="slidenum">
              <a:rPr lang="hr-HR"/>
              <a:pPr>
                <a:defRPr/>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6F4707D-6235-458F-8633-79A4B2A5CF36}" type="datetimeFigureOut">
              <a:rPr lang="sr-Latn-CS"/>
              <a:pPr>
                <a:defRPr/>
              </a:pPr>
              <a:t>26.8.2014</a:t>
            </a:fld>
            <a:endParaRPr lang="hr-HR"/>
          </a:p>
        </p:txBody>
      </p:sp>
      <p:sp>
        <p:nvSpPr>
          <p:cNvPr id="6" name="Footer Placeholder 2"/>
          <p:cNvSpPr>
            <a:spLocks noGrp="1"/>
          </p:cNvSpPr>
          <p:nvPr>
            <p:ph type="ftr" sz="quarter" idx="11"/>
          </p:nvPr>
        </p:nvSpPr>
        <p:spPr/>
        <p:txBody>
          <a:bodyPr/>
          <a:lstStyle>
            <a:lvl1pPr>
              <a:defRPr/>
            </a:lvl1pPr>
          </a:lstStyle>
          <a:p>
            <a:pPr>
              <a:defRPr/>
            </a:pPr>
            <a:endParaRPr lang="hr-HR"/>
          </a:p>
        </p:txBody>
      </p:sp>
      <p:sp>
        <p:nvSpPr>
          <p:cNvPr id="7" name="Slide Number Placeholder 22"/>
          <p:cNvSpPr>
            <a:spLocks noGrp="1"/>
          </p:cNvSpPr>
          <p:nvPr>
            <p:ph type="sldNum" sz="quarter" idx="12"/>
          </p:nvPr>
        </p:nvSpPr>
        <p:spPr/>
        <p:txBody>
          <a:bodyPr/>
          <a:lstStyle>
            <a:lvl1pPr>
              <a:defRPr/>
            </a:lvl1pPr>
          </a:lstStyle>
          <a:p>
            <a:pPr>
              <a:defRPr/>
            </a:pPr>
            <a:fld id="{6C03E9C1-9A0C-4473-B748-60702589D1BF}" type="slidenum">
              <a:rPr lang="hr-HR"/>
              <a:pPr>
                <a:defRP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09D5E656-A08C-415B-9B51-0DC11D0FE545}" type="datetimeFigureOut">
              <a:rPr lang="sr-Latn-CS"/>
              <a:pPr>
                <a:defRPr/>
              </a:pPr>
              <a:t>26.8.2014</a:t>
            </a:fld>
            <a:endParaRPr lang="hr-HR"/>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hr-HR"/>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48058746-C87F-4ACD-8FC9-7B75BF2940D6}" type="slidenum">
              <a:rPr lang="hr-HR"/>
              <a:pPr>
                <a:defRPr/>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47D59DFC-9EAF-4798-AFAA-DAC33CA659D2}" type="datetimeFigureOut">
              <a:rPr lang="sr-Latn-CS"/>
              <a:pPr>
                <a:defRPr/>
              </a:pPr>
              <a:t>26.8.2014</a:t>
            </a:fld>
            <a:endParaRPr lang="hr-HR"/>
          </a:p>
        </p:txBody>
      </p:sp>
      <p:sp>
        <p:nvSpPr>
          <p:cNvPr id="4" name="Footer Placeholder 2"/>
          <p:cNvSpPr>
            <a:spLocks noGrp="1"/>
          </p:cNvSpPr>
          <p:nvPr>
            <p:ph type="ftr" sz="quarter" idx="11"/>
          </p:nvPr>
        </p:nvSpPr>
        <p:spPr/>
        <p:txBody>
          <a:bodyPr/>
          <a:lstStyle>
            <a:lvl1pPr>
              <a:defRPr/>
            </a:lvl1pPr>
          </a:lstStyle>
          <a:p>
            <a:pPr>
              <a:defRPr/>
            </a:pPr>
            <a:endParaRPr lang="hr-HR"/>
          </a:p>
        </p:txBody>
      </p:sp>
      <p:sp>
        <p:nvSpPr>
          <p:cNvPr id="5" name="Slide Number Placeholder 22"/>
          <p:cNvSpPr>
            <a:spLocks noGrp="1"/>
          </p:cNvSpPr>
          <p:nvPr>
            <p:ph type="sldNum" sz="quarter" idx="12"/>
          </p:nvPr>
        </p:nvSpPr>
        <p:spPr/>
        <p:txBody>
          <a:bodyPr/>
          <a:lstStyle>
            <a:lvl1pPr>
              <a:defRPr/>
            </a:lvl1pPr>
          </a:lstStyle>
          <a:p>
            <a:pPr>
              <a:defRPr/>
            </a:pPr>
            <a:fld id="{45A5011E-2A60-4EC8-8CAD-5F188A141817}" type="slidenum">
              <a:rPr lang="hr-HR"/>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36DEF34-7BF1-4C4D-9F69-F27F7254BE81}" type="datetimeFigureOut">
              <a:rPr lang="sr-Latn-CS"/>
              <a:pPr>
                <a:defRPr/>
              </a:pPr>
              <a:t>26.8.2014</a:t>
            </a:fld>
            <a:endParaRPr lang="hr-HR"/>
          </a:p>
        </p:txBody>
      </p:sp>
      <p:sp>
        <p:nvSpPr>
          <p:cNvPr id="3" name="Footer Placeholder 2"/>
          <p:cNvSpPr>
            <a:spLocks noGrp="1"/>
          </p:cNvSpPr>
          <p:nvPr>
            <p:ph type="ftr" sz="quarter" idx="11"/>
          </p:nvPr>
        </p:nvSpPr>
        <p:spPr/>
        <p:txBody>
          <a:bodyPr/>
          <a:lstStyle>
            <a:lvl1pPr>
              <a:defRPr/>
            </a:lvl1pPr>
          </a:lstStyle>
          <a:p>
            <a:pPr>
              <a:defRPr/>
            </a:pPr>
            <a:endParaRPr lang="hr-HR"/>
          </a:p>
        </p:txBody>
      </p:sp>
      <p:sp>
        <p:nvSpPr>
          <p:cNvPr id="4" name="Slide Number Placeholder 22"/>
          <p:cNvSpPr>
            <a:spLocks noGrp="1"/>
          </p:cNvSpPr>
          <p:nvPr>
            <p:ph type="sldNum" sz="quarter" idx="12"/>
          </p:nvPr>
        </p:nvSpPr>
        <p:spPr/>
        <p:txBody>
          <a:bodyPr/>
          <a:lstStyle>
            <a:lvl1pPr>
              <a:defRPr/>
            </a:lvl1pPr>
          </a:lstStyle>
          <a:p>
            <a:pPr>
              <a:defRPr/>
            </a:pPr>
            <a:fld id="{6F8B705B-682C-49F5-A20A-9C4F3D11045B}"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218DC826-5685-4BC2-A85C-7CB4978067DA}" type="datetimeFigureOut">
              <a:rPr lang="sr-Latn-CS"/>
              <a:pPr>
                <a:defRPr/>
              </a:pPr>
              <a:t>26.8.2014</a:t>
            </a:fld>
            <a:endParaRPr lang="hr-HR"/>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hr-HR"/>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060D4B07-ED28-44E4-8C7F-33005F27CBD7}" type="slidenum">
              <a:rPr lang="hr-HR"/>
              <a:pPr>
                <a:defRPr/>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86B7BB96-61DE-485A-B728-BD1EA17A2103}" type="datetimeFigureOut">
              <a:rPr lang="sr-Latn-CS"/>
              <a:pPr>
                <a:defRPr/>
              </a:pPr>
              <a:t>26.8.2014</a:t>
            </a:fld>
            <a:endParaRPr lang="hr-HR"/>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hr-HR"/>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60066952-4E59-42EB-8422-9DC2C7CD22C1}" type="slidenum">
              <a:rPr lang="hr-HR"/>
              <a:pPr>
                <a:defRPr/>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EA17EEAD-4C87-46DE-AEC2-A5C1A1AF2AF6}" type="datetimeFigureOut">
              <a:rPr lang="sr-Latn-CS"/>
              <a:pPr>
                <a:defRPr/>
              </a:pPr>
              <a:t>26.8.2014</a:t>
            </a:fld>
            <a:endParaRPr lang="hr-HR"/>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hr-HR"/>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DF65BAFC-9F0D-44DD-89C4-50600DF26775}" type="slidenum">
              <a:rPr lang="hr-HR"/>
              <a:pPr>
                <a:defRPr/>
              </a:pPr>
              <a:t>‹#›</a:t>
            </a:fld>
            <a:endParaRPr lang="hr-HR"/>
          </a:p>
        </p:txBody>
      </p:sp>
    </p:spTree>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08" r:id="rId4"/>
    <p:sldLayoutId id="2147483716" r:id="rId5"/>
    <p:sldLayoutId id="2147483709" r:id="rId6"/>
    <p:sldLayoutId id="2147483710" r:id="rId7"/>
    <p:sldLayoutId id="2147483717" r:id="rId8"/>
    <p:sldLayoutId id="2147483718" r:id="rId9"/>
    <p:sldLayoutId id="2147483711" r:id="rId10"/>
    <p:sldLayoutId id="2147483712"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C453"/>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C453"/>
          </a:solidFill>
          <a:latin typeface="Century Gothic" pitchFamily="34" charset="0"/>
        </a:defRPr>
      </a:lvl2pPr>
      <a:lvl3pPr marL="484188" indent="-484188" algn="l" rtl="0" eaLnBrk="0" fontAlgn="base" hangingPunct="0">
        <a:spcBef>
          <a:spcPct val="0"/>
        </a:spcBef>
        <a:spcAft>
          <a:spcPct val="0"/>
        </a:spcAft>
        <a:defRPr sz="4200">
          <a:solidFill>
            <a:srgbClr val="FFC453"/>
          </a:solidFill>
          <a:latin typeface="Century Gothic" pitchFamily="34" charset="0"/>
        </a:defRPr>
      </a:lvl3pPr>
      <a:lvl4pPr marL="484188" indent="-484188" algn="l" rtl="0" eaLnBrk="0" fontAlgn="base" hangingPunct="0">
        <a:spcBef>
          <a:spcPct val="0"/>
        </a:spcBef>
        <a:spcAft>
          <a:spcPct val="0"/>
        </a:spcAft>
        <a:defRPr sz="4200">
          <a:solidFill>
            <a:srgbClr val="FFC453"/>
          </a:solidFill>
          <a:latin typeface="Century Gothic" pitchFamily="34" charset="0"/>
        </a:defRPr>
      </a:lvl4pPr>
      <a:lvl5pPr marL="484188" indent="-484188" algn="l" rtl="0" eaLnBrk="0" fontAlgn="base" hangingPunct="0">
        <a:spcBef>
          <a:spcPct val="0"/>
        </a:spcBef>
        <a:spcAft>
          <a:spcPct val="0"/>
        </a:spcAft>
        <a:defRPr sz="4200">
          <a:solidFill>
            <a:srgbClr val="FFC453"/>
          </a:solidFill>
          <a:latin typeface="Century Gothic" pitchFamily="34" charset="0"/>
        </a:defRPr>
      </a:lvl5pPr>
      <a:lvl6pPr marL="941388" indent="-484188" algn="l" rtl="0" fontAlgn="base">
        <a:spcBef>
          <a:spcPct val="0"/>
        </a:spcBef>
        <a:spcAft>
          <a:spcPct val="0"/>
        </a:spcAft>
        <a:defRPr sz="4200">
          <a:solidFill>
            <a:srgbClr val="FFC453"/>
          </a:solidFill>
          <a:latin typeface="Century Gothic" pitchFamily="34" charset="0"/>
        </a:defRPr>
      </a:lvl6pPr>
      <a:lvl7pPr marL="1398588" indent="-484188" algn="l" rtl="0" fontAlgn="base">
        <a:spcBef>
          <a:spcPct val="0"/>
        </a:spcBef>
        <a:spcAft>
          <a:spcPct val="0"/>
        </a:spcAft>
        <a:defRPr sz="4200">
          <a:solidFill>
            <a:srgbClr val="FFC453"/>
          </a:solidFill>
          <a:latin typeface="Century Gothic" pitchFamily="34" charset="0"/>
        </a:defRPr>
      </a:lvl7pPr>
      <a:lvl8pPr marL="1855788" indent="-484188" algn="l" rtl="0" fontAlgn="base">
        <a:spcBef>
          <a:spcPct val="0"/>
        </a:spcBef>
        <a:spcAft>
          <a:spcPct val="0"/>
        </a:spcAft>
        <a:defRPr sz="4200">
          <a:solidFill>
            <a:srgbClr val="FFC453"/>
          </a:solidFill>
          <a:latin typeface="Century Gothic" pitchFamily="34" charset="0"/>
        </a:defRPr>
      </a:lvl8pPr>
      <a:lvl9pPr marL="2312988" indent="-484188" algn="l" rtl="0" fontAlgn="base">
        <a:spcBef>
          <a:spcPct val="0"/>
        </a:spcBef>
        <a:spcAft>
          <a:spcPct val="0"/>
        </a:spcAft>
        <a:defRPr sz="4200">
          <a:solidFill>
            <a:srgbClr val="FFC453"/>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4C689"/>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776288"/>
            <a:ext cx="8786874" cy="2581274"/>
          </a:xfrm>
        </p:spPr>
        <p:txBody>
          <a:bodyPr>
            <a:noAutofit/>
          </a:bodyPr>
          <a:lstStyle/>
          <a:p>
            <a:pPr marL="484632" indent="0" algn="l" eaLnBrk="1" fontAlgn="auto" hangingPunct="1">
              <a:spcAft>
                <a:spcPts val="0"/>
              </a:spcAft>
              <a:defRPr/>
            </a:pPr>
            <a:r>
              <a:rPr lang="hr-HR" sz="5200" b="1" dirty="0" smtClean="0">
                <a:solidFill>
                  <a:srgbClr val="FF00FF"/>
                </a:solidFill>
              </a:rPr>
              <a:t>KAKO DROGE UTJEČU NA LJUDSKO TIJELO?</a:t>
            </a:r>
            <a:endParaRPr lang="hr-HR" sz="5200" b="1" dirty="0">
              <a:solidFill>
                <a:srgbClr val="FF00FF"/>
              </a:solidFill>
            </a:endParaRPr>
          </a:p>
        </p:txBody>
      </p:sp>
      <p:sp>
        <p:nvSpPr>
          <p:cNvPr id="3" name="Subtitle 2"/>
          <p:cNvSpPr>
            <a:spLocks noGrp="1"/>
          </p:cNvSpPr>
          <p:nvPr>
            <p:ph type="subTitle" idx="1"/>
          </p:nvPr>
        </p:nvSpPr>
        <p:spPr>
          <a:xfrm>
            <a:off x="714348" y="6000768"/>
            <a:ext cx="6929486" cy="857232"/>
          </a:xfrm>
        </p:spPr>
        <p:txBody>
          <a:bodyPr>
            <a:normAutofit/>
          </a:bodyPr>
          <a:lstStyle/>
          <a:p>
            <a:pPr algn="l" eaLnBrk="1" fontAlgn="auto" hangingPunct="1">
              <a:spcAft>
                <a:spcPts val="0"/>
              </a:spcAft>
              <a:buFont typeface="Wingdings 2"/>
              <a:buNone/>
              <a:defRPr/>
            </a:pPr>
            <a:r>
              <a:rPr lang="hr-HR" sz="1500" b="1" dirty="0" smtClean="0">
                <a:solidFill>
                  <a:srgbClr val="FFC000"/>
                </a:solidFill>
              </a:rPr>
              <a:t>ZDRAV ZA 5!</a:t>
            </a:r>
          </a:p>
          <a:p>
            <a:pPr algn="l" eaLnBrk="1" fontAlgn="auto" hangingPunct="1">
              <a:spcAft>
                <a:spcPts val="0"/>
              </a:spcAft>
              <a:buFont typeface="Wingdings 2"/>
              <a:buNone/>
              <a:defRPr/>
            </a:pPr>
            <a:endParaRPr lang="hr-HR" sz="200" b="1" dirty="0" smtClean="0">
              <a:solidFill>
                <a:srgbClr val="FFC000"/>
              </a:solidFill>
            </a:endParaRPr>
          </a:p>
          <a:p>
            <a:pPr algn="l" eaLnBrk="1" fontAlgn="auto" hangingPunct="1">
              <a:spcAft>
                <a:spcPts val="0"/>
              </a:spcAft>
              <a:buFont typeface="Wingdings 2"/>
              <a:buNone/>
              <a:defRPr/>
            </a:pPr>
            <a:r>
              <a:rPr lang="hr-HR" sz="1500" b="1" dirty="0" smtClean="0">
                <a:solidFill>
                  <a:srgbClr val="FFC000"/>
                </a:solidFill>
              </a:rPr>
              <a:t>Promocija sigurnosti i javnozdravstvene samosvijesti </a:t>
            </a:r>
          </a:p>
          <a:p>
            <a:pPr algn="l" eaLnBrk="1" fontAlgn="auto" hangingPunct="1">
              <a:spcAft>
                <a:spcPts val="0"/>
              </a:spcAft>
              <a:buFont typeface="Wingdings 2"/>
              <a:buNone/>
              <a:defRPr/>
            </a:pPr>
            <a:endParaRPr lang="hr-HR" sz="200" b="1" dirty="0" smtClean="0">
              <a:solidFill>
                <a:srgbClr val="FFC000"/>
              </a:solidFill>
            </a:endParaRPr>
          </a:p>
          <a:p>
            <a:pPr algn="l" eaLnBrk="1" fontAlgn="auto" hangingPunct="1">
              <a:spcAft>
                <a:spcPts val="0"/>
              </a:spcAft>
              <a:buFont typeface="Wingdings 2"/>
              <a:buNone/>
              <a:defRPr/>
            </a:pPr>
            <a:r>
              <a:rPr lang="hr-HR" sz="1400" b="1" dirty="0" smtClean="0">
                <a:solidFill>
                  <a:srgbClr val="FFC000"/>
                </a:solidFill>
              </a:rPr>
              <a:t>šk. god. 2013./2014.</a:t>
            </a:r>
            <a:endParaRPr lang="hr-HR" sz="1400" b="1" dirty="0">
              <a:solidFill>
                <a:srgbClr val="FFC000"/>
              </a:solidFill>
            </a:endParaRPr>
          </a:p>
        </p:txBody>
      </p:sp>
      <p:pic>
        <p:nvPicPr>
          <p:cNvPr id="8196" name="Picture 3" descr="pokus.png"/>
          <p:cNvPicPr>
            <a:picLocks noChangeAspect="1"/>
          </p:cNvPicPr>
          <p:nvPr/>
        </p:nvPicPr>
        <p:blipFill>
          <a:blip r:embed="rId3" cstate="print"/>
          <a:srcRect/>
          <a:stretch>
            <a:fillRect/>
          </a:stretch>
        </p:blipFill>
        <p:spPr bwMode="auto">
          <a:xfrm>
            <a:off x="785813" y="4786313"/>
            <a:ext cx="1176337" cy="1135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61242"/>
          </a:xfrm>
        </p:spPr>
        <p:txBody>
          <a:bodyPr/>
          <a:lstStyle/>
          <a:p>
            <a:pPr marL="484632" indent="0" eaLnBrk="1" fontAlgn="auto" hangingPunct="1">
              <a:spcAft>
                <a:spcPts val="0"/>
              </a:spcAft>
              <a:defRPr/>
            </a:pPr>
            <a:r>
              <a:rPr lang="hr-HR" b="1" dirty="0" smtClean="0">
                <a:solidFill>
                  <a:srgbClr val="FF00FF"/>
                </a:solidFill>
              </a:rPr>
              <a:t>Utjecaj marihuane na mozak</a:t>
            </a:r>
            <a:endParaRPr lang="hr-HR" b="1" dirty="0">
              <a:solidFill>
                <a:srgbClr val="FF00FF"/>
              </a:solidFill>
            </a:endParaRPr>
          </a:p>
        </p:txBody>
      </p:sp>
      <p:sp>
        <p:nvSpPr>
          <p:cNvPr id="3" name="Content Placeholder 2"/>
          <p:cNvSpPr>
            <a:spLocks noGrp="1"/>
          </p:cNvSpPr>
          <p:nvPr>
            <p:ph idx="1"/>
          </p:nvPr>
        </p:nvSpPr>
        <p:spPr>
          <a:xfrm>
            <a:off x="457200" y="1500188"/>
            <a:ext cx="8229600" cy="4954587"/>
          </a:xfrm>
        </p:spPr>
        <p:txBody>
          <a:bodyPr/>
          <a:lstStyle/>
          <a:p>
            <a:pPr eaLnBrk="1" hangingPunct="1"/>
            <a:endParaRPr lang="hr-HR" smtClean="0"/>
          </a:p>
          <a:p>
            <a:pPr eaLnBrk="1" hangingPunct="1">
              <a:buFont typeface="Wingdings 2" pitchFamily="18" charset="2"/>
              <a:buNone/>
            </a:pPr>
            <a:r>
              <a:rPr lang="hr-HR" sz="3200" b="1" smtClean="0"/>
              <a:t>Duža uporaba </a:t>
            </a:r>
            <a:r>
              <a:rPr lang="hr-HR" sz="3200" b="1" smtClean="0">
                <a:sym typeface="Wingdings" pitchFamily="2" charset="2"/>
              </a:rPr>
              <a:t> </a:t>
            </a:r>
            <a:r>
              <a:rPr lang="en-US" sz="3200" b="1" smtClean="0">
                <a:solidFill>
                  <a:srgbClr val="FF00FF"/>
                </a:solidFill>
              </a:rPr>
              <a:t>amotivacijsk</a:t>
            </a:r>
            <a:r>
              <a:rPr lang="hr-HR" sz="3200" b="1" smtClean="0">
                <a:solidFill>
                  <a:srgbClr val="FF00FF"/>
                </a:solidFill>
              </a:rPr>
              <a:t>i</a:t>
            </a:r>
            <a:r>
              <a:rPr lang="en-US" sz="3200" b="1" smtClean="0">
                <a:solidFill>
                  <a:srgbClr val="FF00FF"/>
                </a:solidFill>
              </a:rPr>
              <a:t> sindrom</a:t>
            </a:r>
            <a:r>
              <a:rPr lang="en-US" smtClean="0">
                <a:solidFill>
                  <a:srgbClr val="FF00FF"/>
                </a:solidFill>
              </a:rPr>
              <a:t/>
            </a:r>
            <a:br>
              <a:rPr lang="en-US" smtClean="0">
                <a:solidFill>
                  <a:srgbClr val="FF00FF"/>
                </a:solidFill>
              </a:rPr>
            </a:br>
            <a:endParaRPr lang="hr-HR" smtClean="0">
              <a:solidFill>
                <a:srgbClr val="FF00FF"/>
              </a:solidFill>
            </a:endParaRPr>
          </a:p>
        </p:txBody>
      </p:sp>
      <p:pic>
        <p:nvPicPr>
          <p:cNvPr id="16390" name="Picture 6" descr="https://encrypted-tbn2.google.com/images?q=tbn:ANd9GcRe_IXu7yqfshLBrhU0ljZhDEgF72uTerR1yjJS01E_6OYE_8Zo"/>
          <p:cNvPicPr>
            <a:picLocks noChangeAspect="1" noChangeArrowheads="1"/>
          </p:cNvPicPr>
          <p:nvPr/>
        </p:nvPicPr>
        <p:blipFill>
          <a:blip r:embed="rId3" cstate="print"/>
          <a:srcRect/>
          <a:stretch>
            <a:fillRect/>
          </a:stretch>
        </p:blipFill>
        <p:spPr bwMode="auto">
          <a:xfrm>
            <a:off x="2786050" y="3357562"/>
            <a:ext cx="4000528" cy="299653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857256"/>
          </a:xfrm>
        </p:spPr>
        <p:txBody>
          <a:bodyPr>
            <a:normAutofit fontScale="90000"/>
          </a:bodyPr>
          <a:lstStyle/>
          <a:p>
            <a:pPr marL="484632" indent="0" algn="ctr" eaLnBrk="1" fontAlgn="auto" hangingPunct="1">
              <a:spcAft>
                <a:spcPts val="0"/>
              </a:spcAft>
              <a:defRPr/>
            </a:pPr>
            <a:r>
              <a:rPr lang="hr-HR" b="1" dirty="0" smtClean="0">
                <a:solidFill>
                  <a:srgbClr val="FF00FF"/>
                </a:solidFill>
              </a:rPr>
              <a:t>Utjecaj marihuane na dišni sustav</a:t>
            </a:r>
            <a:endParaRPr lang="hr-HR" b="1" dirty="0">
              <a:solidFill>
                <a:srgbClr val="FF00FF"/>
              </a:solidFill>
            </a:endParaRPr>
          </a:p>
        </p:txBody>
      </p:sp>
      <p:sp>
        <p:nvSpPr>
          <p:cNvPr id="3" name="Content Placeholder 2"/>
          <p:cNvSpPr>
            <a:spLocks noGrp="1"/>
          </p:cNvSpPr>
          <p:nvPr>
            <p:ph idx="1"/>
          </p:nvPr>
        </p:nvSpPr>
        <p:spPr>
          <a:xfrm>
            <a:off x="457200" y="1143000"/>
            <a:ext cx="8229600" cy="5572125"/>
          </a:xfrm>
        </p:spPr>
        <p:txBody>
          <a:bodyPr/>
          <a:lstStyle/>
          <a:p>
            <a:pPr eaLnBrk="1" hangingPunct="1">
              <a:buClr>
                <a:srgbClr val="00B0F0"/>
              </a:buClr>
            </a:pPr>
            <a:r>
              <a:rPr lang="en-US" sz="3200" b="1" smtClean="0"/>
              <a:t>negativn</a:t>
            </a:r>
            <a:r>
              <a:rPr lang="hr-HR" sz="3200" b="1" smtClean="0"/>
              <a:t>i</a:t>
            </a:r>
            <a:r>
              <a:rPr lang="en-US" sz="3200" b="1" smtClean="0"/>
              <a:t> utje</a:t>
            </a:r>
            <a:r>
              <a:rPr lang="hr-HR" sz="3200" b="1" smtClean="0"/>
              <a:t>caj</a:t>
            </a:r>
          </a:p>
          <a:p>
            <a:pPr eaLnBrk="1" hangingPunct="1">
              <a:buClr>
                <a:srgbClr val="00B0F0"/>
              </a:buClr>
            </a:pPr>
            <a:endParaRPr lang="hr-HR" sz="3200" b="1" smtClean="0"/>
          </a:p>
          <a:p>
            <a:pPr eaLnBrk="1" hangingPunct="1">
              <a:buClr>
                <a:srgbClr val="00B0F0"/>
              </a:buClr>
            </a:pPr>
            <a:r>
              <a:rPr lang="en-US" sz="3200" b="1" smtClean="0"/>
              <a:t>kao kod pušača cigareta</a:t>
            </a:r>
            <a:endParaRPr lang="hr-HR" sz="3200" b="1" smtClean="0"/>
          </a:p>
          <a:p>
            <a:pPr eaLnBrk="1" hangingPunct="1">
              <a:buClr>
                <a:srgbClr val="00B0F0"/>
              </a:buClr>
            </a:pPr>
            <a:endParaRPr lang="hr-HR" sz="3200" b="1" smtClean="0"/>
          </a:p>
          <a:p>
            <a:pPr marL="742950" lvl="1" eaLnBrk="1" hangingPunct="1">
              <a:buClr>
                <a:srgbClr val="00B0F0"/>
              </a:buClr>
            </a:pPr>
            <a:r>
              <a:rPr lang="hr-HR" sz="3200" b="1" smtClean="0"/>
              <a:t>p</a:t>
            </a:r>
            <a:r>
              <a:rPr lang="en-US" sz="3200" b="1" smtClean="0"/>
              <a:t>rehlad</a:t>
            </a:r>
            <a:r>
              <a:rPr lang="hr-HR" sz="3200" b="1" smtClean="0"/>
              <a:t>e</a:t>
            </a:r>
          </a:p>
          <a:p>
            <a:pPr marL="742950" lvl="1" eaLnBrk="1" hangingPunct="1">
              <a:buClr>
                <a:srgbClr val="00B0F0"/>
              </a:buClr>
            </a:pPr>
            <a:r>
              <a:rPr lang="hr-HR" sz="3200" b="1" smtClean="0"/>
              <a:t>k</a:t>
            </a:r>
            <a:r>
              <a:rPr lang="en-US" sz="3200" b="1" smtClean="0"/>
              <a:t>aš</a:t>
            </a:r>
            <a:r>
              <a:rPr lang="hr-HR" sz="3200" b="1" smtClean="0"/>
              <a:t>a</a:t>
            </a:r>
            <a:r>
              <a:rPr lang="en-US" sz="3200" b="1" smtClean="0"/>
              <a:t>lj</a:t>
            </a:r>
            <a:endParaRPr lang="hr-HR" sz="3200" b="1" smtClean="0"/>
          </a:p>
          <a:p>
            <a:pPr marL="742950" lvl="1" eaLnBrk="1" hangingPunct="1">
              <a:buClr>
                <a:srgbClr val="00B0F0"/>
              </a:buClr>
            </a:pPr>
            <a:r>
              <a:rPr lang="hr-HR" sz="3200" b="1" smtClean="0"/>
              <a:t>kronični </a:t>
            </a:r>
            <a:r>
              <a:rPr lang="en-US" sz="3200" b="1" smtClean="0"/>
              <a:t>bronhitis</a:t>
            </a:r>
            <a:endParaRPr lang="hr-HR" sz="3200" b="1" smtClean="0"/>
          </a:p>
          <a:p>
            <a:pPr marL="742950" lvl="1" eaLnBrk="1" hangingPunct="1">
              <a:buClr>
                <a:srgbClr val="00B0F0"/>
              </a:buClr>
            </a:pPr>
            <a:r>
              <a:rPr lang="hr-HR" sz="3200" b="1" smtClean="0"/>
              <a:t>u</a:t>
            </a:r>
            <a:r>
              <a:rPr lang="en-US" sz="3200" b="1" smtClean="0"/>
              <a:t>pal</a:t>
            </a:r>
            <a:r>
              <a:rPr lang="hr-HR" sz="3200" b="1" smtClean="0"/>
              <a:t>a</a:t>
            </a:r>
            <a:r>
              <a:rPr lang="en-US" sz="3200" b="1" smtClean="0"/>
              <a:t> pluća</a:t>
            </a:r>
            <a:r>
              <a:rPr lang="hr-HR" sz="3200" b="1" smtClean="0"/>
              <a:t>...</a:t>
            </a:r>
          </a:p>
          <a:p>
            <a:pPr marL="742950" lvl="1" eaLnBrk="1" hangingPunct="1">
              <a:buClr>
                <a:srgbClr val="00B0F0"/>
              </a:buClr>
            </a:pPr>
            <a:endParaRPr lang="hr-HR" sz="3200" b="1" smtClean="0"/>
          </a:p>
        </p:txBody>
      </p:sp>
      <p:pic>
        <p:nvPicPr>
          <p:cNvPr id="5" name="Picture 4" descr="illustration-lungs_300.jpg"/>
          <p:cNvPicPr>
            <a:picLocks noChangeAspect="1"/>
          </p:cNvPicPr>
          <p:nvPr/>
        </p:nvPicPr>
        <p:blipFill>
          <a:blip r:embed="rId3" cstate="print"/>
          <a:stretch>
            <a:fillRect/>
          </a:stretch>
        </p:blipFill>
        <p:spPr>
          <a:xfrm>
            <a:off x="5929322" y="2643182"/>
            <a:ext cx="2857500" cy="340042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857256"/>
          </a:xfrm>
        </p:spPr>
        <p:txBody>
          <a:bodyPr>
            <a:normAutofit fontScale="90000"/>
          </a:bodyPr>
          <a:lstStyle/>
          <a:p>
            <a:pPr marL="484632" indent="0" algn="ctr" eaLnBrk="1" fontAlgn="auto" hangingPunct="1">
              <a:spcAft>
                <a:spcPts val="0"/>
              </a:spcAft>
              <a:defRPr/>
            </a:pPr>
            <a:r>
              <a:rPr lang="hr-HR" b="1" dirty="0" smtClean="0">
                <a:solidFill>
                  <a:srgbClr val="FF00FF"/>
                </a:solidFill>
              </a:rPr>
              <a:t>Utjecaj marihuane na dišni sustav</a:t>
            </a:r>
            <a:endParaRPr lang="hr-HR" b="1" dirty="0">
              <a:solidFill>
                <a:srgbClr val="FF00FF"/>
              </a:solidFill>
            </a:endParaRPr>
          </a:p>
        </p:txBody>
      </p:sp>
      <p:sp>
        <p:nvSpPr>
          <p:cNvPr id="3" name="Content Placeholder 2"/>
          <p:cNvSpPr>
            <a:spLocks noGrp="1"/>
          </p:cNvSpPr>
          <p:nvPr>
            <p:ph idx="1"/>
          </p:nvPr>
        </p:nvSpPr>
        <p:spPr>
          <a:xfrm>
            <a:off x="428625" y="1000125"/>
            <a:ext cx="8229600" cy="5526088"/>
          </a:xfrm>
        </p:spPr>
        <p:txBody>
          <a:bodyPr/>
          <a:lstStyle/>
          <a:p>
            <a:pPr eaLnBrk="1" hangingPunct="1">
              <a:buClr>
                <a:srgbClr val="00B0F0"/>
              </a:buClr>
            </a:pPr>
            <a:endParaRPr lang="hr-HR" b="1" smtClean="0"/>
          </a:p>
          <a:p>
            <a:pPr eaLnBrk="1" hangingPunct="1">
              <a:buClr>
                <a:srgbClr val="00B0F0"/>
              </a:buClr>
            </a:pPr>
            <a:r>
              <a:rPr lang="hr-HR" sz="3200" b="1" smtClean="0"/>
              <a:t>k</a:t>
            </a:r>
            <a:r>
              <a:rPr lang="en-US" sz="3200" b="1" smtClean="0"/>
              <a:t>ancerogen</a:t>
            </a:r>
            <a:r>
              <a:rPr lang="hr-HR" sz="3200" b="1" smtClean="0"/>
              <a:t>e</a:t>
            </a:r>
            <a:r>
              <a:rPr lang="en-US" sz="3200" b="1" smtClean="0"/>
              <a:t> tvari</a:t>
            </a:r>
            <a:endParaRPr lang="hr-HR" sz="3200" b="1" smtClean="0"/>
          </a:p>
          <a:p>
            <a:pPr eaLnBrk="1" hangingPunct="1">
              <a:buClr>
                <a:srgbClr val="00B0F0"/>
              </a:buClr>
            </a:pPr>
            <a:endParaRPr lang="hr-HR" sz="3200" b="1" smtClean="0"/>
          </a:p>
          <a:p>
            <a:pPr eaLnBrk="1" hangingPunct="1">
              <a:buClr>
                <a:srgbClr val="00B0F0"/>
              </a:buClr>
            </a:pPr>
            <a:endParaRPr lang="hr-HR" sz="3200" b="1" smtClean="0"/>
          </a:p>
          <a:p>
            <a:pPr eaLnBrk="1" hangingPunct="1">
              <a:buClr>
                <a:srgbClr val="00B0F0"/>
              </a:buClr>
            </a:pPr>
            <a:r>
              <a:rPr lang="hr-HR" sz="3200" b="1" smtClean="0"/>
              <a:t>n</a:t>
            </a:r>
            <a:r>
              <a:rPr lang="en-US" sz="3200" b="1" smtClean="0"/>
              <a:t>ačin pušenja</a:t>
            </a:r>
            <a:r>
              <a:rPr lang="hr-HR" sz="3200" b="1" smtClean="0"/>
              <a:t> </a:t>
            </a:r>
          </a:p>
          <a:p>
            <a:pPr marL="742950" lvl="1" eaLnBrk="1" hangingPunct="1">
              <a:buClr>
                <a:srgbClr val="00B0F0"/>
              </a:buClr>
            </a:pPr>
            <a:endParaRPr lang="hr-HR" sz="2800" b="1" smtClean="0">
              <a:sym typeface="Wingdings" pitchFamily="2" charset="2"/>
            </a:endParaRPr>
          </a:p>
          <a:p>
            <a:pPr marL="742950" lvl="1" eaLnBrk="1" hangingPunct="1">
              <a:buClr>
                <a:srgbClr val="00B0F0"/>
              </a:buClr>
            </a:pPr>
            <a:r>
              <a:rPr lang="hr-HR" sz="3200" b="1" smtClean="0"/>
              <a:t>unos </a:t>
            </a:r>
            <a:r>
              <a:rPr lang="hr-HR" sz="3200" b="1" smtClean="0">
                <a:solidFill>
                  <a:srgbClr val="FF00FF"/>
                </a:solidFill>
              </a:rPr>
              <a:t>3-5</a:t>
            </a:r>
            <a:r>
              <a:rPr lang="en-US" sz="3200" b="1" smtClean="0">
                <a:solidFill>
                  <a:srgbClr val="FFFF00"/>
                </a:solidFill>
              </a:rPr>
              <a:t> </a:t>
            </a:r>
            <a:r>
              <a:rPr lang="en-US" sz="3200" b="1" smtClean="0"/>
              <a:t>puta više katrana i ugljičnog monoksida</a:t>
            </a:r>
            <a:r>
              <a:rPr lang="en-US" sz="3200" b="1" smtClean="0">
                <a:solidFill>
                  <a:srgbClr val="FFFF00"/>
                </a:solidFill>
              </a:rPr>
              <a:t> </a:t>
            </a:r>
            <a:r>
              <a:rPr lang="en-US" sz="3200" b="1" smtClean="0"/>
              <a:t>nego </a:t>
            </a:r>
            <a:r>
              <a:rPr lang="hr-HR" sz="3200" b="1" smtClean="0"/>
              <a:t>kod </a:t>
            </a:r>
            <a:r>
              <a:rPr lang="en-US" sz="3200" b="1" smtClean="0"/>
              <a:t>puš</a:t>
            </a:r>
            <a:r>
              <a:rPr lang="hr-HR" sz="3200" b="1" smtClean="0"/>
              <a:t>enja</a:t>
            </a:r>
            <a:r>
              <a:rPr lang="en-US" sz="3200" b="1" smtClean="0"/>
              <a:t> duhana </a:t>
            </a:r>
            <a:endParaRPr lang="hr-HR" sz="3200" b="1" smtClean="0"/>
          </a:p>
          <a:p>
            <a:pPr eaLnBrk="1" hangingPunct="1">
              <a:buFont typeface="Wingdings 2" pitchFamily="18" charset="2"/>
              <a:buNone/>
            </a:pPr>
            <a:endParaRPr lang="hr-HR" sz="2800" smtClean="0"/>
          </a:p>
        </p:txBody>
      </p:sp>
      <p:pic>
        <p:nvPicPr>
          <p:cNvPr id="14338" name="Picture 2" descr="https://encrypted-tbn0.google.com/images?q=tbn:ANd9GcT_UbeTdIF5kHC-i0OPNEWd8Htd717a6anir07dYvOO-TlXWtYhnw"/>
          <p:cNvPicPr>
            <a:picLocks noChangeAspect="1" noChangeArrowheads="1"/>
          </p:cNvPicPr>
          <p:nvPr/>
        </p:nvPicPr>
        <p:blipFill>
          <a:blip r:embed="rId3" cstate="print"/>
          <a:srcRect/>
          <a:stretch>
            <a:fillRect/>
          </a:stretch>
        </p:blipFill>
        <p:spPr bwMode="auto">
          <a:xfrm>
            <a:off x="5013326" y="1203329"/>
            <a:ext cx="3929090" cy="261463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9144000" cy="1428760"/>
          </a:xfrm>
        </p:spPr>
        <p:txBody>
          <a:bodyPr/>
          <a:lstStyle/>
          <a:p>
            <a:pPr marL="484632" indent="0" eaLnBrk="1" fontAlgn="auto" hangingPunct="1">
              <a:spcAft>
                <a:spcPts val="0"/>
              </a:spcAft>
              <a:defRPr/>
            </a:pPr>
            <a:r>
              <a:rPr lang="hr-HR" sz="3600" b="1" dirty="0" smtClean="0">
                <a:solidFill>
                  <a:srgbClr val="FF00FF"/>
                </a:solidFill>
              </a:rPr>
              <a:t>Utjecaj marihuane na reproduktivni sustav</a:t>
            </a:r>
            <a:endParaRPr lang="hr-HR" sz="3600" b="1" dirty="0">
              <a:solidFill>
                <a:srgbClr val="FF00FF"/>
              </a:solidFill>
            </a:endParaRPr>
          </a:p>
        </p:txBody>
      </p:sp>
      <p:sp>
        <p:nvSpPr>
          <p:cNvPr id="3" name="Content Placeholder 2"/>
          <p:cNvSpPr>
            <a:spLocks noGrp="1"/>
          </p:cNvSpPr>
          <p:nvPr>
            <p:ph idx="1"/>
          </p:nvPr>
        </p:nvSpPr>
        <p:spPr>
          <a:xfrm>
            <a:off x="457200" y="1428750"/>
            <a:ext cx="8229600" cy="5286375"/>
          </a:xfrm>
        </p:spPr>
        <p:txBody>
          <a:bodyPr/>
          <a:lstStyle/>
          <a:p>
            <a:pPr eaLnBrk="1" hangingPunct="1">
              <a:buClr>
                <a:srgbClr val="00B0F0"/>
              </a:buClr>
            </a:pPr>
            <a:endParaRPr lang="hr-HR" sz="2800" smtClean="0"/>
          </a:p>
          <a:p>
            <a:pPr eaLnBrk="1" hangingPunct="1">
              <a:buClr>
                <a:srgbClr val="00B0F0"/>
              </a:buClr>
            </a:pPr>
            <a:r>
              <a:rPr lang="hr-HR" sz="3200" b="1" smtClean="0"/>
              <a:t>negativni utjecaj na</a:t>
            </a:r>
            <a:r>
              <a:rPr lang="hr-HR" sz="3200" b="1" smtClean="0">
                <a:solidFill>
                  <a:srgbClr val="FF00FF"/>
                </a:solidFill>
              </a:rPr>
              <a:t> </a:t>
            </a:r>
          </a:p>
          <a:p>
            <a:pPr eaLnBrk="1" hangingPunct="1">
              <a:buClr>
                <a:srgbClr val="00B0F0"/>
              </a:buClr>
              <a:buFont typeface="Wingdings 2" pitchFamily="18" charset="2"/>
              <a:buNone/>
            </a:pPr>
            <a:r>
              <a:rPr lang="hr-HR" sz="3200" b="1" smtClean="0">
                <a:solidFill>
                  <a:srgbClr val="FF00FF"/>
                </a:solidFill>
              </a:rPr>
              <a:t>	s</a:t>
            </a:r>
            <a:r>
              <a:rPr lang="en-US" sz="3200" b="1" smtClean="0">
                <a:solidFill>
                  <a:srgbClr val="FF00FF"/>
                </a:solidFill>
              </a:rPr>
              <a:t>eksualne</a:t>
            </a:r>
            <a:r>
              <a:rPr lang="en-US" sz="3200" b="1" smtClean="0"/>
              <a:t> i reproduktivne</a:t>
            </a:r>
            <a:endParaRPr lang="hr-HR" sz="3200" b="1" smtClean="0"/>
          </a:p>
          <a:p>
            <a:pPr eaLnBrk="1" hangingPunct="1">
              <a:buClr>
                <a:srgbClr val="00B0F0"/>
              </a:buClr>
              <a:buFont typeface="Wingdings 2" pitchFamily="18" charset="2"/>
              <a:buNone/>
            </a:pPr>
            <a:r>
              <a:rPr lang="hr-HR" sz="3200" b="1" smtClean="0"/>
              <a:t>	</a:t>
            </a:r>
            <a:r>
              <a:rPr lang="en-US" sz="3200" b="1" smtClean="0"/>
              <a:t>funkcije</a:t>
            </a:r>
            <a:endParaRPr lang="hr-HR" sz="3200" b="1" smtClean="0"/>
          </a:p>
          <a:p>
            <a:pPr eaLnBrk="1" hangingPunct="1">
              <a:buClr>
                <a:srgbClr val="00B0F0"/>
              </a:buClr>
              <a:buFont typeface="Wingdings 2" pitchFamily="18" charset="2"/>
              <a:buNone/>
            </a:pPr>
            <a:endParaRPr lang="hr-HR" sz="3200" b="1" smtClean="0"/>
          </a:p>
          <a:p>
            <a:pPr eaLnBrk="1" hangingPunct="1">
              <a:buClr>
                <a:srgbClr val="00B0F0"/>
              </a:buClr>
            </a:pPr>
            <a:r>
              <a:rPr lang="hr-HR" sz="3200" b="1" smtClean="0"/>
              <a:t>narušena </a:t>
            </a:r>
            <a:r>
              <a:rPr lang="en-US" sz="3200" b="1" smtClean="0"/>
              <a:t>hormonaln</a:t>
            </a:r>
            <a:r>
              <a:rPr lang="hr-HR" sz="3200" b="1" smtClean="0"/>
              <a:t>a</a:t>
            </a:r>
            <a:r>
              <a:rPr lang="en-US" sz="3200" b="1" smtClean="0"/>
              <a:t> ravnotež</a:t>
            </a:r>
            <a:r>
              <a:rPr lang="hr-HR" sz="3200" b="1" smtClean="0"/>
              <a:t>a</a:t>
            </a:r>
          </a:p>
          <a:p>
            <a:pPr marL="742950" lvl="1" eaLnBrk="1" hangingPunct="1">
              <a:buClr>
                <a:srgbClr val="00B0F0"/>
              </a:buClr>
            </a:pPr>
            <a:r>
              <a:rPr lang="hr-HR" sz="3200" b="1" smtClean="0"/>
              <a:t>n</a:t>
            </a:r>
            <a:r>
              <a:rPr lang="en-US" sz="3200" b="1" smtClean="0"/>
              <a:t>eplodnost</a:t>
            </a:r>
            <a:endParaRPr lang="hr-HR" sz="3200" b="1" smtClean="0"/>
          </a:p>
          <a:p>
            <a:pPr marL="742950" lvl="1" eaLnBrk="1" hangingPunct="1">
              <a:buClr>
                <a:srgbClr val="00B0F0"/>
              </a:buClr>
            </a:pPr>
            <a:r>
              <a:rPr lang="hr-HR" sz="3200" b="1" smtClean="0"/>
              <a:t>smanjeno</a:t>
            </a:r>
            <a:r>
              <a:rPr lang="en-US" sz="3200" b="1" smtClean="0"/>
              <a:t> seksualno zadovoljstvo</a:t>
            </a:r>
            <a:endParaRPr lang="hr-HR" sz="3200" b="1" smtClean="0"/>
          </a:p>
          <a:p>
            <a:pPr eaLnBrk="1" hangingPunct="1"/>
            <a:endParaRPr lang="hr-HR" sz="3200" smtClean="0"/>
          </a:p>
          <a:p>
            <a:pPr eaLnBrk="1" hangingPunct="1">
              <a:buFont typeface="Wingdings 2" pitchFamily="18" charset="2"/>
              <a:buNone/>
            </a:pPr>
            <a:endParaRPr lang="hr-HR" smtClean="0"/>
          </a:p>
        </p:txBody>
      </p:sp>
      <p:pic>
        <p:nvPicPr>
          <p:cNvPr id="12290" name="Picture 2" descr="https://encrypted-tbn1.google.com/images?q=tbn:ANd9GcTdaCTCC355urhqXjvrIoB_AIITXGQD1ZetTCTWK3glewbPESGV"/>
          <p:cNvPicPr>
            <a:picLocks noChangeAspect="1" noChangeArrowheads="1"/>
          </p:cNvPicPr>
          <p:nvPr/>
        </p:nvPicPr>
        <p:blipFill>
          <a:blip r:embed="rId3" cstate="print"/>
          <a:srcRect/>
          <a:stretch>
            <a:fillRect/>
          </a:stretch>
        </p:blipFill>
        <p:spPr bwMode="auto">
          <a:xfrm>
            <a:off x="6123582" y="2067261"/>
            <a:ext cx="3015076" cy="227030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1285884"/>
          </a:xfrm>
        </p:spPr>
        <p:txBody>
          <a:bodyPr/>
          <a:lstStyle/>
          <a:p>
            <a:pPr marL="484632" indent="0" eaLnBrk="1" fontAlgn="auto" hangingPunct="1">
              <a:spcAft>
                <a:spcPts val="0"/>
              </a:spcAft>
              <a:defRPr/>
            </a:pPr>
            <a:r>
              <a:rPr lang="hr-HR" sz="3600" b="1" dirty="0" smtClean="0">
                <a:solidFill>
                  <a:srgbClr val="FF00FF"/>
                </a:solidFill>
              </a:rPr>
              <a:t>Utjecaj marihuane na reproduktivni sustav</a:t>
            </a:r>
            <a:endParaRPr lang="hr-HR" sz="3600" dirty="0">
              <a:solidFill>
                <a:srgbClr val="FFC000"/>
              </a:solidFill>
            </a:endParaRPr>
          </a:p>
        </p:txBody>
      </p:sp>
      <p:sp>
        <p:nvSpPr>
          <p:cNvPr id="3" name="Content Placeholder 2"/>
          <p:cNvSpPr>
            <a:spLocks noGrp="1"/>
          </p:cNvSpPr>
          <p:nvPr>
            <p:ph idx="1"/>
          </p:nvPr>
        </p:nvSpPr>
        <p:spPr>
          <a:xfrm>
            <a:off x="457200" y="1882775"/>
            <a:ext cx="8229600" cy="4572000"/>
          </a:xfrm>
        </p:spPr>
        <p:txBody>
          <a:bodyPr/>
          <a:lstStyle/>
          <a:p>
            <a:pPr eaLnBrk="1" hangingPunct="1">
              <a:buClr>
                <a:srgbClr val="00B0F0"/>
              </a:buClr>
              <a:buFont typeface="Wingdings 2" pitchFamily="18" charset="2"/>
              <a:buNone/>
            </a:pPr>
            <a:r>
              <a:rPr lang="en-US" sz="4800" b="1" smtClean="0">
                <a:solidFill>
                  <a:srgbClr val="FF00FF"/>
                </a:solidFill>
                <a:latin typeface="Times New Roman" pitchFamily="18" charset="0"/>
                <a:cs typeface="Times New Roman" pitchFamily="18" charset="0"/>
              </a:rPr>
              <a:t>♂</a:t>
            </a:r>
            <a:r>
              <a:rPr lang="hr-HR" sz="4800" b="1" smtClean="0">
                <a:solidFill>
                  <a:srgbClr val="FF00FF"/>
                </a:solidFill>
                <a:latin typeface="Times New Roman" pitchFamily="18" charset="0"/>
                <a:cs typeface="Times New Roman" pitchFamily="18" charset="0"/>
              </a:rPr>
              <a:t>	</a:t>
            </a:r>
            <a:r>
              <a:rPr lang="hr-HR" b="1" smtClean="0"/>
              <a:t>impotencija</a:t>
            </a:r>
          </a:p>
          <a:p>
            <a:pPr eaLnBrk="1" hangingPunct="1">
              <a:buClr>
                <a:srgbClr val="00B0F0"/>
              </a:buClr>
              <a:buFont typeface="Wingdings 2" pitchFamily="18" charset="2"/>
              <a:buNone/>
            </a:pPr>
            <a:r>
              <a:rPr lang="hr-HR" b="1" smtClean="0"/>
              <a:t>		slabljenje seksualne  funkcije</a:t>
            </a:r>
          </a:p>
          <a:p>
            <a:pPr eaLnBrk="1" hangingPunct="1">
              <a:buClr>
                <a:srgbClr val="00B0F0"/>
              </a:buClr>
              <a:buFont typeface="Wingdings 2" pitchFamily="18" charset="2"/>
              <a:buNone/>
            </a:pPr>
            <a:endParaRPr lang="hr-HR" b="1" smtClean="0"/>
          </a:p>
          <a:p>
            <a:pPr eaLnBrk="1" hangingPunct="1">
              <a:buClr>
                <a:srgbClr val="00B0F0"/>
              </a:buClr>
              <a:buFont typeface="Wingdings 2" pitchFamily="18" charset="2"/>
              <a:buNone/>
            </a:pPr>
            <a:r>
              <a:rPr lang="en-US" sz="4800" b="1" smtClean="0">
                <a:solidFill>
                  <a:srgbClr val="FF00FF"/>
                </a:solidFill>
                <a:latin typeface="Times New Roman" pitchFamily="18" charset="0"/>
                <a:cs typeface="Times New Roman" pitchFamily="18" charset="0"/>
              </a:rPr>
              <a:t>♀</a:t>
            </a:r>
            <a:r>
              <a:rPr lang="hr-HR" b="1" smtClean="0"/>
              <a:t> 	smetnje ovulacije </a:t>
            </a:r>
          </a:p>
          <a:p>
            <a:pPr eaLnBrk="1" hangingPunct="1">
              <a:buClr>
                <a:srgbClr val="00B0F0"/>
              </a:buClr>
              <a:buFont typeface="Wingdings 2" pitchFamily="18" charset="2"/>
              <a:buNone/>
            </a:pPr>
            <a:r>
              <a:rPr lang="hr-HR" b="1" smtClean="0"/>
              <a:t>		izostanak menstruacije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14"/>
            <a:ext cx="8715436" cy="1071570"/>
          </a:xfrm>
        </p:spPr>
        <p:txBody>
          <a:bodyPr/>
          <a:lstStyle/>
          <a:p>
            <a:pPr marL="484632" indent="0" algn="ctr" eaLnBrk="1" fontAlgn="auto" hangingPunct="1">
              <a:spcAft>
                <a:spcPts val="0"/>
              </a:spcAft>
              <a:defRPr/>
            </a:pPr>
            <a:r>
              <a:rPr lang="hr-HR" b="1" dirty="0" smtClean="0">
                <a:solidFill>
                  <a:srgbClr val="FF00FF"/>
                </a:solidFill>
              </a:rPr>
              <a:t>Marihuana i mentalno zdravlje</a:t>
            </a:r>
            <a:endParaRPr lang="hr-HR" b="1" dirty="0">
              <a:solidFill>
                <a:srgbClr val="FF00FF"/>
              </a:solidFill>
            </a:endParaRPr>
          </a:p>
        </p:txBody>
      </p:sp>
      <p:sp>
        <p:nvSpPr>
          <p:cNvPr id="3" name="Content Placeholder 2"/>
          <p:cNvSpPr>
            <a:spLocks noGrp="1"/>
          </p:cNvSpPr>
          <p:nvPr>
            <p:ph idx="1"/>
          </p:nvPr>
        </p:nvSpPr>
        <p:spPr>
          <a:xfrm>
            <a:off x="457200" y="1428750"/>
            <a:ext cx="8229600" cy="5026025"/>
          </a:xfrm>
        </p:spPr>
        <p:txBody>
          <a:bodyPr/>
          <a:lstStyle/>
          <a:p>
            <a:pPr eaLnBrk="1" hangingPunct="1">
              <a:buClr>
                <a:srgbClr val="00B0F0"/>
              </a:buClr>
            </a:pPr>
            <a:r>
              <a:rPr lang="hr-HR" sz="3200" b="1" smtClean="0"/>
              <a:t>danas snažniji oblik marihuane</a:t>
            </a:r>
          </a:p>
          <a:p>
            <a:pPr eaLnBrk="1" hangingPunct="1">
              <a:buClr>
                <a:srgbClr val="00B0F0"/>
              </a:buClr>
            </a:pPr>
            <a:endParaRPr lang="hr-HR" sz="3200" b="1" smtClean="0"/>
          </a:p>
          <a:p>
            <a:pPr eaLnBrk="1" hangingPunct="1">
              <a:buClr>
                <a:srgbClr val="00B0F0"/>
              </a:buClr>
            </a:pPr>
            <a:r>
              <a:rPr lang="hr-HR" sz="3200" b="1" smtClean="0"/>
              <a:t>ometa uobičajeni razvoj mozga</a:t>
            </a:r>
          </a:p>
          <a:p>
            <a:pPr eaLnBrk="1" hangingPunct="1">
              <a:buFont typeface="Wingdings 2" pitchFamily="18" charset="2"/>
              <a:buNone/>
            </a:pPr>
            <a:endParaRPr lang="hr-HR" smtClean="0"/>
          </a:p>
          <a:p>
            <a:pPr eaLnBrk="1" hangingPunct="1"/>
            <a:endParaRPr lang="hr-HR" smtClean="0"/>
          </a:p>
        </p:txBody>
      </p:sp>
      <p:pic>
        <p:nvPicPr>
          <p:cNvPr id="5122" name="Picture 2" descr="https://encrypted-tbn3.google.com/images?q=tbn:ANd9GcQyouwXZcU1xa1bWGLLhWa8Zk0YPDjeqradV5CKvmSA_2-Ft81iYg"/>
          <p:cNvPicPr>
            <a:picLocks noChangeAspect="1" noChangeArrowheads="1"/>
          </p:cNvPicPr>
          <p:nvPr/>
        </p:nvPicPr>
        <p:blipFill>
          <a:blip r:embed="rId3" cstate="print"/>
          <a:srcRect/>
          <a:stretch>
            <a:fillRect/>
          </a:stretch>
        </p:blipFill>
        <p:spPr bwMode="auto">
          <a:xfrm>
            <a:off x="4508500" y="3362259"/>
            <a:ext cx="2214578" cy="325602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214446"/>
          </a:xfrm>
        </p:spPr>
        <p:txBody>
          <a:bodyPr/>
          <a:lstStyle/>
          <a:p>
            <a:pPr marL="484632" indent="0" eaLnBrk="1" fontAlgn="auto" hangingPunct="1">
              <a:spcAft>
                <a:spcPts val="0"/>
              </a:spcAft>
              <a:defRPr/>
            </a:pPr>
            <a:r>
              <a:rPr lang="hr-HR" b="1" dirty="0" smtClean="0">
                <a:solidFill>
                  <a:srgbClr val="FF00FF"/>
                </a:solidFill>
              </a:rPr>
              <a:t>Depresija</a:t>
            </a:r>
            <a:endParaRPr lang="hr-HR" b="1" dirty="0">
              <a:solidFill>
                <a:srgbClr val="FF00FF"/>
              </a:solidFill>
            </a:endParaRPr>
          </a:p>
        </p:txBody>
      </p:sp>
      <p:sp>
        <p:nvSpPr>
          <p:cNvPr id="3" name="Content Placeholder 2"/>
          <p:cNvSpPr>
            <a:spLocks noGrp="1"/>
          </p:cNvSpPr>
          <p:nvPr>
            <p:ph idx="1"/>
          </p:nvPr>
        </p:nvSpPr>
        <p:spPr>
          <a:xfrm>
            <a:off x="468313" y="1773238"/>
            <a:ext cx="8435975" cy="4449762"/>
          </a:xfrm>
        </p:spPr>
        <p:txBody>
          <a:bodyPr/>
          <a:lstStyle/>
          <a:p>
            <a:pPr eaLnBrk="1" hangingPunct="1">
              <a:buClr>
                <a:srgbClr val="00B0F0"/>
              </a:buClr>
            </a:pPr>
            <a:r>
              <a:rPr lang="hr-HR" sz="3200" b="1" smtClean="0"/>
              <a:t>k</a:t>
            </a:r>
            <a:r>
              <a:rPr lang="en-US" sz="3200" b="1" smtClean="0"/>
              <a:t>onzumacija jednom</a:t>
            </a:r>
            <a:r>
              <a:rPr lang="hr-HR" sz="3200" b="1" smtClean="0"/>
              <a:t> </a:t>
            </a:r>
            <a:r>
              <a:rPr lang="en-US" sz="3200" b="1" smtClean="0"/>
              <a:t>tjedno</a:t>
            </a:r>
            <a:r>
              <a:rPr lang="hr-HR" sz="3200" b="1" smtClean="0"/>
              <a:t> </a:t>
            </a:r>
            <a:r>
              <a:rPr lang="hr-HR" sz="3200" b="1" smtClean="0">
                <a:sym typeface="Wingdings" pitchFamily="2" charset="2"/>
              </a:rPr>
              <a:t> </a:t>
            </a:r>
            <a:r>
              <a:rPr lang="hr-HR" sz="3200" b="1" smtClean="0">
                <a:solidFill>
                  <a:srgbClr val="FF00FF"/>
                </a:solidFill>
                <a:sym typeface="Wingdings" pitchFamily="2" charset="2"/>
              </a:rPr>
              <a:t>2x</a:t>
            </a:r>
            <a:r>
              <a:rPr lang="hr-HR" sz="3200" b="1" smtClean="0">
                <a:sym typeface="Wingdings" pitchFamily="2" charset="2"/>
              </a:rPr>
              <a:t> veći rizik </a:t>
            </a:r>
            <a:r>
              <a:rPr lang="en-US" sz="3200" b="1" smtClean="0"/>
              <a:t>od depresije i </a:t>
            </a:r>
            <a:r>
              <a:rPr lang="hr-HR" sz="3200" b="1" smtClean="0"/>
              <a:t>uznemirenosti</a:t>
            </a:r>
            <a:r>
              <a:rPr lang="hr-HR" b="1" smtClean="0"/>
              <a:t> </a:t>
            </a:r>
          </a:p>
          <a:p>
            <a:pPr marL="742950" lvl="1" eaLnBrk="1" hangingPunct="1">
              <a:buClr>
                <a:srgbClr val="00B0F0"/>
              </a:buClr>
            </a:pPr>
            <a:r>
              <a:rPr lang="hr-HR" sz="3000" b="1" smtClean="0">
                <a:sym typeface="Wingdings" pitchFamily="2" charset="2"/>
              </a:rPr>
              <a:t>daljnje pušenje zbog depresije  </a:t>
            </a:r>
            <a:r>
              <a:rPr lang="hr-HR" sz="2800" b="1" smtClean="0">
                <a:sym typeface="Wingdings" pitchFamily="2" charset="2"/>
              </a:rPr>
              <a:t>ovisnost</a:t>
            </a:r>
          </a:p>
          <a:p>
            <a:pPr marL="742950" lvl="1" eaLnBrk="1" hangingPunct="1">
              <a:buClr>
                <a:srgbClr val="00B0F0"/>
              </a:buClr>
            </a:pPr>
            <a:endParaRPr lang="hr-HR" sz="2800" b="1" smtClean="0"/>
          </a:p>
          <a:p>
            <a:pPr eaLnBrk="1" hangingPunct="1">
              <a:buClr>
                <a:srgbClr val="00B0F0"/>
              </a:buClr>
            </a:pPr>
            <a:r>
              <a:rPr lang="hr-HR" sz="3200" b="1" smtClean="0"/>
              <a:t>s</a:t>
            </a:r>
            <a:r>
              <a:rPr lang="en-US" sz="3200" b="1" smtClean="0"/>
              <a:t>vakodnevna konzumacija </a:t>
            </a:r>
            <a:r>
              <a:rPr lang="hr-HR" sz="3200" b="1" smtClean="0">
                <a:sym typeface="Wingdings" pitchFamily="2" charset="2"/>
              </a:rPr>
              <a:t> </a:t>
            </a:r>
            <a:r>
              <a:rPr lang="hr-HR" sz="3200" b="1" smtClean="0">
                <a:solidFill>
                  <a:srgbClr val="FF00FF"/>
                </a:solidFill>
                <a:sym typeface="Wingdings" pitchFamily="2" charset="2"/>
              </a:rPr>
              <a:t>5x</a:t>
            </a:r>
            <a:r>
              <a:rPr lang="hr-HR" sz="3200" b="1" smtClean="0">
                <a:sym typeface="Wingdings" pitchFamily="2" charset="2"/>
              </a:rPr>
              <a:t> veća vjerojatnost </a:t>
            </a:r>
            <a:r>
              <a:rPr lang="en-US" sz="3200" b="1" smtClean="0"/>
              <a:t>od razvijanja </a:t>
            </a:r>
            <a:r>
              <a:rPr lang="hr-HR" sz="3200" b="1" smtClean="0"/>
              <a:t>duševnih poremećaja</a:t>
            </a:r>
          </a:p>
          <a:p>
            <a:pPr eaLnBrk="1" hangingPunct="1"/>
            <a:endParaRPr lang="hr-HR" sz="3200" smtClean="0"/>
          </a:p>
        </p:txBody>
      </p:sp>
      <p:pic>
        <p:nvPicPr>
          <p:cNvPr id="4098" name="Picture 2" descr="https://encrypted-tbn1.google.com/images?q=tbn:ANd9GcTXuN3L1FgwA4kjLlhSojpiMxPksF8wmcA4fM6BH9FljTLbDlaQbg"/>
          <p:cNvPicPr>
            <a:picLocks noChangeAspect="1" noChangeArrowheads="1"/>
          </p:cNvPicPr>
          <p:nvPr/>
        </p:nvPicPr>
        <p:blipFill>
          <a:blip r:embed="rId3" cstate="print"/>
          <a:srcRect/>
          <a:stretch>
            <a:fillRect/>
          </a:stretch>
        </p:blipFill>
        <p:spPr bwMode="auto">
          <a:xfrm>
            <a:off x="5587998" y="4740"/>
            <a:ext cx="2621532" cy="164307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04052"/>
          </a:xfrm>
        </p:spPr>
        <p:txBody>
          <a:bodyPr/>
          <a:lstStyle/>
          <a:p>
            <a:pPr marL="484632" indent="0" eaLnBrk="1" fontAlgn="auto" hangingPunct="1">
              <a:spcAft>
                <a:spcPts val="0"/>
              </a:spcAft>
              <a:defRPr/>
            </a:pPr>
            <a:r>
              <a:rPr lang="hr-HR" b="1" dirty="0" smtClean="0">
                <a:solidFill>
                  <a:srgbClr val="FF00FF"/>
                </a:solidFill>
              </a:rPr>
              <a:t>Suicidalna promišljanja</a:t>
            </a:r>
            <a:endParaRPr lang="hr-HR" b="1" dirty="0">
              <a:solidFill>
                <a:srgbClr val="FF00FF"/>
              </a:solidFill>
            </a:endParaRPr>
          </a:p>
        </p:txBody>
      </p:sp>
      <p:sp>
        <p:nvSpPr>
          <p:cNvPr id="3" name="Content Placeholder 2"/>
          <p:cNvSpPr>
            <a:spLocks noGrp="1"/>
          </p:cNvSpPr>
          <p:nvPr>
            <p:ph idx="1"/>
          </p:nvPr>
        </p:nvSpPr>
        <p:spPr>
          <a:xfrm>
            <a:off x="457200" y="1143000"/>
            <a:ext cx="8229600" cy="4157663"/>
          </a:xfrm>
        </p:spPr>
        <p:txBody>
          <a:bodyPr/>
          <a:lstStyle/>
          <a:p>
            <a:pPr eaLnBrk="1" hangingPunct="1">
              <a:buClr>
                <a:srgbClr val="00B0F0"/>
              </a:buClr>
            </a:pPr>
            <a:endParaRPr lang="hr-HR" b="1" smtClean="0"/>
          </a:p>
          <a:p>
            <a:pPr eaLnBrk="1" hangingPunct="1">
              <a:buClr>
                <a:srgbClr val="00B0F0"/>
              </a:buClr>
            </a:pPr>
            <a:r>
              <a:rPr lang="hr-HR" sz="3200" b="1" smtClean="0"/>
              <a:t>k</a:t>
            </a:r>
            <a:r>
              <a:rPr lang="en-US" sz="3200" b="1" smtClean="0"/>
              <a:t>onzumacija jednom</a:t>
            </a:r>
            <a:r>
              <a:rPr lang="hr-HR" sz="3200" b="1" smtClean="0"/>
              <a:t> </a:t>
            </a:r>
            <a:r>
              <a:rPr lang="en-US" sz="3200" b="1" smtClean="0"/>
              <a:t>tjedno </a:t>
            </a:r>
            <a:r>
              <a:rPr lang="hr-HR" sz="3200" b="1" smtClean="0">
                <a:sym typeface="Wingdings" pitchFamily="2" charset="2"/>
              </a:rPr>
              <a:t> </a:t>
            </a:r>
            <a:r>
              <a:rPr lang="hr-HR" sz="3200" b="1" smtClean="0">
                <a:solidFill>
                  <a:srgbClr val="FF00FF"/>
                </a:solidFill>
                <a:sym typeface="Wingdings" pitchFamily="2" charset="2"/>
              </a:rPr>
              <a:t>3x</a:t>
            </a:r>
            <a:r>
              <a:rPr lang="hr-HR" sz="3200" b="1" smtClean="0">
                <a:sym typeface="Wingdings" pitchFamily="2" charset="2"/>
              </a:rPr>
              <a:t> veći </a:t>
            </a:r>
            <a:r>
              <a:rPr lang="en-US" sz="3200" b="1" smtClean="0"/>
              <a:t>rizik za pojavu suicidalnih promišljanja</a:t>
            </a:r>
            <a:endParaRPr lang="hr-HR" sz="3200" b="1" smtClean="0">
              <a:solidFill>
                <a:srgbClr val="FFFF00"/>
              </a:solidFill>
            </a:endParaRPr>
          </a:p>
          <a:p>
            <a:pPr eaLnBrk="1" hangingPunct="1">
              <a:buClr>
                <a:srgbClr val="00B0F0"/>
              </a:buClr>
            </a:pPr>
            <a:endParaRPr lang="hr-HR" sz="3200" b="1" smtClean="0">
              <a:solidFill>
                <a:srgbClr val="FFFF00"/>
              </a:solidFill>
            </a:endParaRPr>
          </a:p>
          <a:p>
            <a:pPr eaLnBrk="1" hangingPunct="1">
              <a:buClr>
                <a:srgbClr val="00B0F0"/>
              </a:buClr>
            </a:pPr>
            <a:r>
              <a:rPr lang="hr-HR" sz="3200" b="1" smtClean="0"/>
              <a:t>“okidač” za javljanje duševnih poremećaja</a:t>
            </a:r>
          </a:p>
        </p:txBody>
      </p:sp>
      <p:pic>
        <p:nvPicPr>
          <p:cNvPr id="5" name="Picture 4" descr="teenager_substance_abuse_addiction.jpg"/>
          <p:cNvPicPr>
            <a:picLocks noChangeAspect="1"/>
          </p:cNvPicPr>
          <p:nvPr/>
        </p:nvPicPr>
        <p:blipFill>
          <a:blip r:embed="rId3" cstate="print"/>
          <a:stretch>
            <a:fillRect/>
          </a:stretch>
        </p:blipFill>
        <p:spPr>
          <a:xfrm>
            <a:off x="4722597" y="4319327"/>
            <a:ext cx="4213675" cy="253216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28775"/>
            <a:ext cx="8229600" cy="3671888"/>
          </a:xfrm>
        </p:spPr>
        <p:txBody>
          <a:bodyPr/>
          <a:lstStyle/>
          <a:p>
            <a:pPr eaLnBrk="1" hangingPunct="1">
              <a:buClr>
                <a:srgbClr val="00B0F0"/>
              </a:buClr>
            </a:pPr>
            <a:endParaRPr lang="hr-HR" b="1" smtClean="0"/>
          </a:p>
          <a:p>
            <a:pPr eaLnBrk="1" hangingPunct="1">
              <a:buClr>
                <a:srgbClr val="00B0F0"/>
              </a:buClr>
            </a:pPr>
            <a:r>
              <a:rPr lang="hr-HR" sz="3200" b="1" smtClean="0"/>
              <a:t>uznemirenost i panični napadaji</a:t>
            </a:r>
            <a:endParaRPr lang="hr-HR" sz="3200" b="1" smtClean="0">
              <a:solidFill>
                <a:srgbClr val="FFFF00"/>
              </a:solidFill>
            </a:endParaRPr>
          </a:p>
          <a:p>
            <a:pPr eaLnBrk="1" hangingPunct="1">
              <a:buClr>
                <a:srgbClr val="00B0F0"/>
              </a:buClr>
            </a:pPr>
            <a:endParaRPr lang="hr-HR" sz="3200" b="1" smtClean="0">
              <a:solidFill>
                <a:srgbClr val="FFFF00"/>
              </a:solidFill>
            </a:endParaRPr>
          </a:p>
          <a:p>
            <a:pPr eaLnBrk="1" hangingPunct="1">
              <a:buClr>
                <a:srgbClr val="00B0F0"/>
              </a:buClr>
            </a:pPr>
            <a:r>
              <a:rPr lang="hr-HR" sz="3200" b="1" smtClean="0"/>
              <a:t>teže duševne bolesti</a:t>
            </a:r>
          </a:p>
        </p:txBody>
      </p:sp>
      <p:sp>
        <p:nvSpPr>
          <p:cNvPr id="25603" name="Rectangle 5"/>
          <p:cNvSpPr>
            <a:spLocks noChangeArrowheads="1"/>
          </p:cNvSpPr>
          <p:nvPr/>
        </p:nvSpPr>
        <p:spPr bwMode="auto">
          <a:xfrm>
            <a:off x="755650" y="247650"/>
            <a:ext cx="7848600" cy="1311275"/>
          </a:xfrm>
          <a:prstGeom prst="rect">
            <a:avLst/>
          </a:prstGeom>
          <a:noFill/>
          <a:ln w="9525">
            <a:noFill/>
            <a:miter lim="800000"/>
            <a:headEnd/>
            <a:tailEnd/>
          </a:ln>
        </p:spPr>
        <p:txBody>
          <a:bodyPr>
            <a:spAutoFit/>
          </a:bodyPr>
          <a:lstStyle/>
          <a:p>
            <a:r>
              <a:rPr lang="hr-HR" sz="4000" b="1">
                <a:solidFill>
                  <a:srgbClr val="FF00FF"/>
                </a:solidFill>
                <a:latin typeface="Century Gothic" pitchFamily="34" charset="0"/>
              </a:rPr>
              <a:t>“Okidač” za javljanje duševnih poremećaja</a:t>
            </a:r>
          </a:p>
        </p:txBody>
      </p:sp>
      <p:pic>
        <p:nvPicPr>
          <p:cNvPr id="6" name="Picture 5" descr="Causes-of-Panic-Attacks.jpg"/>
          <p:cNvPicPr>
            <a:picLocks noChangeAspect="1"/>
          </p:cNvPicPr>
          <p:nvPr/>
        </p:nvPicPr>
        <p:blipFill>
          <a:blip r:embed="rId3" cstate="print"/>
          <a:stretch>
            <a:fillRect/>
          </a:stretch>
        </p:blipFill>
        <p:spPr>
          <a:xfrm>
            <a:off x="5500693" y="3286124"/>
            <a:ext cx="3055611" cy="314327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32614"/>
          </a:xfrm>
        </p:spPr>
        <p:txBody>
          <a:bodyPr/>
          <a:lstStyle/>
          <a:p>
            <a:pPr marL="484632" indent="0" eaLnBrk="1" fontAlgn="auto" hangingPunct="1">
              <a:spcAft>
                <a:spcPts val="0"/>
              </a:spcAft>
              <a:defRPr/>
            </a:pPr>
            <a:r>
              <a:rPr lang="hr-HR" b="1" dirty="0" smtClean="0">
                <a:solidFill>
                  <a:srgbClr val="FF00FF"/>
                </a:solidFill>
              </a:rPr>
              <a:t>Ovisničko ponašanje</a:t>
            </a:r>
            <a:endParaRPr lang="hr-HR" b="1" dirty="0">
              <a:solidFill>
                <a:srgbClr val="FF00FF"/>
              </a:solidFill>
            </a:endParaRPr>
          </a:p>
        </p:txBody>
      </p:sp>
      <p:sp>
        <p:nvSpPr>
          <p:cNvPr id="3" name="Content Placeholder 2"/>
          <p:cNvSpPr>
            <a:spLocks noGrp="1"/>
          </p:cNvSpPr>
          <p:nvPr>
            <p:ph idx="1"/>
          </p:nvPr>
        </p:nvSpPr>
        <p:spPr>
          <a:xfrm>
            <a:off x="457200" y="1285875"/>
            <a:ext cx="8229600" cy="5357813"/>
          </a:xfrm>
        </p:spPr>
        <p:txBody>
          <a:bodyPr/>
          <a:lstStyle/>
          <a:p>
            <a:pPr eaLnBrk="1" hangingPunct="1">
              <a:buClr>
                <a:srgbClr val="00B0F0"/>
              </a:buClr>
            </a:pPr>
            <a:r>
              <a:rPr lang="hr-HR" sz="3200" b="1" smtClean="0">
                <a:solidFill>
                  <a:srgbClr val="FF00FF"/>
                </a:solidFill>
              </a:rPr>
              <a:t>prvi korak </a:t>
            </a:r>
            <a:r>
              <a:rPr lang="hr-HR" sz="3200" b="1" smtClean="0"/>
              <a:t>ka konzumaciji težih droga</a:t>
            </a:r>
          </a:p>
          <a:p>
            <a:pPr eaLnBrk="1" hangingPunct="1">
              <a:buClr>
                <a:srgbClr val="00B0F0"/>
              </a:buClr>
            </a:pPr>
            <a:endParaRPr lang="hr-HR" sz="3200" b="1" smtClean="0"/>
          </a:p>
          <a:p>
            <a:pPr eaLnBrk="1" hangingPunct="1">
              <a:buClr>
                <a:srgbClr val="00B0F0"/>
              </a:buClr>
              <a:buFont typeface="Wingdings 2" pitchFamily="18" charset="2"/>
              <a:buNone/>
            </a:pPr>
            <a:r>
              <a:rPr lang="hr-HR" sz="3200" b="1" smtClean="0">
                <a:sym typeface="Wingdings" pitchFamily="2" charset="2"/>
              </a:rPr>
              <a:t>  pomicanje granica</a:t>
            </a:r>
          </a:p>
          <a:p>
            <a:pPr eaLnBrk="1" hangingPunct="1">
              <a:buClr>
                <a:srgbClr val="00B0F0"/>
              </a:buClr>
              <a:buFont typeface="Wingdings 2" pitchFamily="18" charset="2"/>
              <a:buNone/>
            </a:pPr>
            <a:r>
              <a:rPr lang="hr-HR" sz="3200" b="1" smtClean="0">
                <a:sym typeface="Wingdings" pitchFamily="2" charset="2"/>
              </a:rPr>
              <a:t>  kontakt s drugim sredstvima ovisnosti</a:t>
            </a:r>
            <a:endParaRPr lang="hr-HR" sz="3200" b="1" smtClean="0"/>
          </a:p>
        </p:txBody>
      </p:sp>
      <p:pic>
        <p:nvPicPr>
          <p:cNvPr id="5" name="Picture 4" descr="stock-footage-sad-boy-at-park.jpg"/>
          <p:cNvPicPr>
            <a:picLocks noChangeAspect="1"/>
          </p:cNvPicPr>
          <p:nvPr/>
        </p:nvPicPr>
        <p:blipFill>
          <a:blip r:embed="rId3" cstate="print"/>
          <a:stretch>
            <a:fillRect/>
          </a:stretch>
        </p:blipFill>
        <p:spPr>
          <a:xfrm>
            <a:off x="3071802" y="3857628"/>
            <a:ext cx="4402863" cy="250033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84632" indent="0" eaLnBrk="1" fontAlgn="auto" hangingPunct="1">
              <a:spcAft>
                <a:spcPts val="0"/>
              </a:spcAft>
              <a:defRPr/>
            </a:pPr>
            <a:r>
              <a:rPr lang="en-US" b="1" dirty="0" err="1" smtClean="0">
                <a:solidFill>
                  <a:srgbClr val="FF00FF"/>
                </a:solidFill>
              </a:rPr>
              <a:t>Zašto</a:t>
            </a:r>
            <a:r>
              <a:rPr lang="en-US" b="1" dirty="0" smtClean="0">
                <a:solidFill>
                  <a:srgbClr val="FF00FF"/>
                </a:solidFill>
              </a:rPr>
              <a:t> s</a:t>
            </a:r>
            <a:r>
              <a:rPr lang="hr-HR" b="1" dirty="0" smtClean="0">
                <a:solidFill>
                  <a:srgbClr val="FF00FF"/>
                </a:solidFill>
              </a:rPr>
              <a:t>e</a:t>
            </a:r>
            <a:r>
              <a:rPr lang="en-US" b="1" dirty="0" smtClean="0">
                <a:solidFill>
                  <a:srgbClr val="FF00FF"/>
                </a:solidFill>
              </a:rPr>
              <a:t> </a:t>
            </a:r>
            <a:r>
              <a:rPr lang="en-US" b="1" dirty="0" err="1" smtClean="0">
                <a:solidFill>
                  <a:srgbClr val="FF00FF"/>
                </a:solidFill>
              </a:rPr>
              <a:t>mladi</a:t>
            </a:r>
            <a:r>
              <a:rPr lang="en-US" b="1" dirty="0" smtClean="0">
                <a:solidFill>
                  <a:srgbClr val="FF00FF"/>
                </a:solidFill>
              </a:rPr>
              <a:t> </a:t>
            </a:r>
            <a:r>
              <a:rPr lang="hr-HR" b="1" dirty="0" smtClean="0">
                <a:solidFill>
                  <a:srgbClr val="FF00FF"/>
                </a:solidFill>
              </a:rPr>
              <a:t>često ponašaju </a:t>
            </a:r>
            <a:r>
              <a:rPr lang="en-US" b="1" dirty="0" err="1" smtClean="0">
                <a:solidFill>
                  <a:srgbClr val="FF00FF"/>
                </a:solidFill>
              </a:rPr>
              <a:t>nagl</a:t>
            </a:r>
            <a:r>
              <a:rPr lang="hr-HR" b="1" dirty="0" smtClean="0">
                <a:solidFill>
                  <a:srgbClr val="FF00FF"/>
                </a:solidFill>
              </a:rPr>
              <a:t>o</a:t>
            </a:r>
            <a:r>
              <a:rPr lang="en-US" b="1" dirty="0" smtClean="0">
                <a:solidFill>
                  <a:srgbClr val="FF00FF"/>
                </a:solidFill>
              </a:rPr>
              <a:t>, </a:t>
            </a:r>
            <a:r>
              <a:rPr lang="en-US" b="1" dirty="0" err="1" smtClean="0">
                <a:solidFill>
                  <a:srgbClr val="FF00FF"/>
                </a:solidFill>
              </a:rPr>
              <a:t>nepromišljen</a:t>
            </a:r>
            <a:r>
              <a:rPr lang="hr-HR" b="1" dirty="0" smtClean="0">
                <a:solidFill>
                  <a:srgbClr val="FF00FF"/>
                </a:solidFill>
              </a:rPr>
              <a:t>o i </a:t>
            </a:r>
            <a:r>
              <a:rPr lang="en-US" b="1" dirty="0" err="1" smtClean="0">
                <a:solidFill>
                  <a:srgbClr val="FF00FF"/>
                </a:solidFill>
              </a:rPr>
              <a:t>neobuzdan</a:t>
            </a:r>
            <a:r>
              <a:rPr lang="hr-HR" b="1" dirty="0" smtClean="0">
                <a:solidFill>
                  <a:srgbClr val="FF00FF"/>
                </a:solidFill>
              </a:rPr>
              <a:t>o</a:t>
            </a:r>
            <a:r>
              <a:rPr lang="en-US" b="1" dirty="0" smtClean="0">
                <a:solidFill>
                  <a:srgbClr val="FF00FF"/>
                </a:solidFill>
              </a:rPr>
              <a:t>?</a:t>
            </a:r>
            <a:endParaRPr lang="hr-HR" b="1" dirty="0">
              <a:solidFill>
                <a:srgbClr val="FF00FF"/>
              </a:solidFill>
            </a:endParaRPr>
          </a:p>
        </p:txBody>
      </p:sp>
      <p:sp>
        <p:nvSpPr>
          <p:cNvPr id="3" name="Content Placeholder 2"/>
          <p:cNvSpPr>
            <a:spLocks noGrp="1"/>
          </p:cNvSpPr>
          <p:nvPr>
            <p:ph idx="1"/>
          </p:nvPr>
        </p:nvSpPr>
        <p:spPr>
          <a:xfrm>
            <a:off x="457200" y="1882775"/>
            <a:ext cx="8229600" cy="4572000"/>
          </a:xfrm>
        </p:spPr>
        <p:txBody>
          <a:bodyPr/>
          <a:lstStyle/>
          <a:p>
            <a:pPr eaLnBrk="1" hangingPunct="1">
              <a:buClr>
                <a:srgbClr val="00B0F0"/>
              </a:buClr>
              <a:buFont typeface="Wingdings 2" pitchFamily="18" charset="2"/>
              <a:buNone/>
            </a:pPr>
            <a:endParaRPr lang="hr-HR" sz="1600" b="1" smtClean="0"/>
          </a:p>
          <a:p>
            <a:pPr eaLnBrk="1" hangingPunct="1">
              <a:buClr>
                <a:srgbClr val="00B0F0"/>
              </a:buClr>
            </a:pPr>
            <a:r>
              <a:rPr lang="hr-HR" b="1" smtClean="0"/>
              <a:t>mladi </a:t>
            </a:r>
            <a:r>
              <a:rPr lang="en-US" b="1" smtClean="0"/>
              <a:t>mozak</a:t>
            </a:r>
            <a:r>
              <a:rPr lang="hr-HR" b="1" smtClean="0"/>
              <a:t> – mozak </a:t>
            </a:r>
            <a:r>
              <a:rPr lang="en-US" b="1" smtClean="0"/>
              <a:t>u razvoju</a:t>
            </a:r>
            <a:endParaRPr lang="hr-HR" b="1" smtClean="0"/>
          </a:p>
          <a:p>
            <a:pPr eaLnBrk="1" hangingPunct="1">
              <a:buClr>
                <a:srgbClr val="00B0F0"/>
              </a:buClr>
              <a:buFont typeface="Wingdings 2" pitchFamily="18" charset="2"/>
              <a:buNone/>
            </a:pPr>
            <a:endParaRPr lang="hr-HR" sz="1600" b="1" smtClean="0"/>
          </a:p>
          <a:p>
            <a:pPr eaLnBrk="1" hangingPunct="1">
              <a:buClr>
                <a:srgbClr val="00B0F0"/>
              </a:buClr>
            </a:pPr>
            <a:r>
              <a:rPr lang="en-US" b="1" smtClean="0"/>
              <a:t>na </a:t>
            </a:r>
            <a:r>
              <a:rPr lang="en-US" b="1" smtClean="0">
                <a:solidFill>
                  <a:srgbClr val="FF00FF"/>
                </a:solidFill>
              </a:rPr>
              <a:t>80</a:t>
            </a:r>
            <a:r>
              <a:rPr lang="hr-HR" b="1" smtClean="0">
                <a:solidFill>
                  <a:srgbClr val="FF00FF"/>
                </a:solidFill>
              </a:rPr>
              <a:t>%</a:t>
            </a:r>
            <a:r>
              <a:rPr lang="hr-HR" b="1" smtClean="0"/>
              <a:t> </a:t>
            </a:r>
            <a:r>
              <a:rPr lang="en-US" b="1" smtClean="0"/>
              <a:t>puta do zrelosti</a:t>
            </a:r>
            <a:endParaRPr lang="hr-HR" b="1" smtClean="0"/>
          </a:p>
          <a:p>
            <a:pPr eaLnBrk="1" hangingPunct="1">
              <a:buFont typeface="Wingdings 2" pitchFamily="18" charset="2"/>
              <a:buNone/>
            </a:pPr>
            <a:endParaRPr lang="hr-HR" smtClean="0"/>
          </a:p>
          <a:p>
            <a:pPr eaLnBrk="1" hangingPunct="1">
              <a:buFont typeface="Wingdings 2" pitchFamily="18" charset="2"/>
              <a:buNone/>
            </a:pPr>
            <a:endParaRPr lang="hr-HR" smtClean="0"/>
          </a:p>
        </p:txBody>
      </p:sp>
      <p:pic>
        <p:nvPicPr>
          <p:cNvPr id="23554" name="Picture 2" descr="https://encrypted-tbn2.google.com/images?q=tbn:ANd9GcS2xZUY3nff7uS4pxUKcxU_JSjOERsMNwIuoCum2B_e5mNfPWX1ng"/>
          <p:cNvPicPr>
            <a:picLocks noChangeAspect="1" noChangeArrowheads="1"/>
          </p:cNvPicPr>
          <p:nvPr/>
        </p:nvPicPr>
        <p:blipFill>
          <a:blip r:embed="rId3" cstate="print"/>
          <a:srcRect/>
          <a:stretch>
            <a:fillRect/>
          </a:stretch>
        </p:blipFill>
        <p:spPr bwMode="auto">
          <a:xfrm>
            <a:off x="4786313" y="3786190"/>
            <a:ext cx="3730563" cy="242889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32"/>
          </a:xfrm>
        </p:spPr>
        <p:txBody>
          <a:bodyPr/>
          <a:lstStyle/>
          <a:p>
            <a:pPr marL="484632" indent="0" eaLnBrk="1" fontAlgn="auto" hangingPunct="1">
              <a:spcAft>
                <a:spcPts val="0"/>
              </a:spcAft>
              <a:defRPr/>
            </a:pPr>
            <a:r>
              <a:rPr lang="hr-HR" b="1" dirty="0" smtClean="0">
                <a:solidFill>
                  <a:srgbClr val="FF00FF"/>
                </a:solidFill>
              </a:rPr>
              <a:t>Ecstasy</a:t>
            </a:r>
            <a:endParaRPr lang="hr-HR" dirty="0">
              <a:solidFill>
                <a:schemeClr val="accent1">
                  <a:tint val="83000"/>
                  <a:satMod val="150000"/>
                </a:schemeClr>
              </a:solidFill>
            </a:endParaRPr>
          </a:p>
        </p:txBody>
      </p:sp>
      <p:sp>
        <p:nvSpPr>
          <p:cNvPr id="3" name="Content Placeholder 2"/>
          <p:cNvSpPr>
            <a:spLocks noGrp="1"/>
          </p:cNvSpPr>
          <p:nvPr>
            <p:ph idx="1"/>
          </p:nvPr>
        </p:nvSpPr>
        <p:spPr>
          <a:xfrm>
            <a:off x="457200" y="1000125"/>
            <a:ext cx="8229600" cy="5715000"/>
          </a:xfrm>
        </p:spPr>
        <p:txBody>
          <a:bodyPr/>
          <a:lstStyle/>
          <a:p>
            <a:pPr eaLnBrk="1" hangingPunct="1">
              <a:buClr>
                <a:srgbClr val="00B0F0"/>
              </a:buClr>
            </a:pPr>
            <a:endParaRPr lang="hr-HR" b="1" smtClean="0">
              <a:solidFill>
                <a:srgbClr val="FFFF00"/>
              </a:solidFill>
            </a:endParaRPr>
          </a:p>
          <a:p>
            <a:pPr eaLnBrk="1" hangingPunct="1">
              <a:buClr>
                <a:srgbClr val="00B0F0"/>
              </a:buClr>
            </a:pPr>
            <a:r>
              <a:rPr lang="hr-HR" b="1" smtClean="0">
                <a:solidFill>
                  <a:srgbClr val="FF00FF"/>
                </a:solidFill>
              </a:rPr>
              <a:t>MDMA </a:t>
            </a:r>
          </a:p>
          <a:p>
            <a:pPr eaLnBrk="1" hangingPunct="1">
              <a:buClr>
                <a:srgbClr val="00B0F0"/>
              </a:buClr>
              <a:buFont typeface="Wingdings 2" pitchFamily="18" charset="2"/>
              <a:buNone/>
            </a:pPr>
            <a:endParaRPr lang="hr-HR" b="1" smtClean="0"/>
          </a:p>
          <a:p>
            <a:pPr eaLnBrk="1" hangingPunct="1">
              <a:buClr>
                <a:srgbClr val="00B0F0"/>
              </a:buClr>
            </a:pPr>
            <a:r>
              <a:rPr lang="hr-HR" b="1" smtClean="0"/>
              <a:t>jak psihostimulans</a:t>
            </a:r>
          </a:p>
          <a:p>
            <a:pPr eaLnBrk="1" hangingPunct="1">
              <a:buClr>
                <a:srgbClr val="00B0F0"/>
              </a:buClr>
              <a:buFont typeface="Wingdings 2" pitchFamily="18" charset="2"/>
              <a:buNone/>
            </a:pPr>
            <a:endParaRPr lang="hr-HR" b="1" smtClean="0"/>
          </a:p>
          <a:p>
            <a:pPr eaLnBrk="1" hangingPunct="1">
              <a:buClr>
                <a:srgbClr val="00B0F0"/>
              </a:buClr>
            </a:pPr>
            <a:r>
              <a:rPr lang="hr-HR" b="1" smtClean="0">
                <a:solidFill>
                  <a:srgbClr val="FF00FF"/>
                </a:solidFill>
              </a:rPr>
              <a:t>psihička ovisnost</a:t>
            </a:r>
          </a:p>
          <a:p>
            <a:pPr eaLnBrk="1" hangingPunct="1">
              <a:buClr>
                <a:srgbClr val="00B0F0"/>
              </a:buClr>
              <a:buFont typeface="Wingdings 2" pitchFamily="18" charset="2"/>
              <a:buNone/>
            </a:pPr>
            <a:endParaRPr lang="hr-HR" b="1" smtClean="0"/>
          </a:p>
          <a:p>
            <a:pPr eaLnBrk="1" hangingPunct="1">
              <a:buClr>
                <a:srgbClr val="00B0F0"/>
              </a:buClr>
            </a:pPr>
            <a:r>
              <a:rPr lang="hr-HR" b="1" smtClean="0"/>
              <a:t>utječe na cijeli </a:t>
            </a:r>
          </a:p>
          <a:p>
            <a:pPr eaLnBrk="1" hangingPunct="1">
              <a:buClr>
                <a:srgbClr val="00B0F0"/>
              </a:buClr>
              <a:buFont typeface="Wingdings 2" pitchFamily="18" charset="2"/>
              <a:buNone/>
            </a:pPr>
            <a:r>
              <a:rPr lang="hr-HR" b="1" smtClean="0"/>
              <a:t>   organizam</a:t>
            </a:r>
          </a:p>
          <a:p>
            <a:pPr eaLnBrk="1" hangingPunct="1"/>
            <a:endParaRPr lang="hr-HR" smtClean="0"/>
          </a:p>
          <a:p>
            <a:pPr eaLnBrk="1" hangingPunct="1"/>
            <a:endParaRPr lang="hr-HR" smtClean="0"/>
          </a:p>
        </p:txBody>
      </p:sp>
      <p:pic>
        <p:nvPicPr>
          <p:cNvPr id="5" name="Picture 4" descr="Gatecrasher.jpg"/>
          <p:cNvPicPr>
            <a:picLocks noChangeAspect="1"/>
          </p:cNvPicPr>
          <p:nvPr/>
        </p:nvPicPr>
        <p:blipFill>
          <a:blip r:embed="rId3" cstate="print"/>
          <a:stretch>
            <a:fillRect/>
          </a:stretch>
        </p:blipFill>
        <p:spPr>
          <a:xfrm>
            <a:off x="4572000" y="1785926"/>
            <a:ext cx="4286280" cy="321471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285750"/>
            <a:ext cx="8472487" cy="6169025"/>
          </a:xfrm>
        </p:spPr>
        <p:txBody>
          <a:bodyPr/>
          <a:lstStyle/>
          <a:p>
            <a:pPr eaLnBrk="1" hangingPunct="1">
              <a:buClr>
                <a:srgbClr val="00B0F0"/>
              </a:buClr>
            </a:pPr>
            <a:endParaRPr lang="hr-HR" b="1" smtClean="0"/>
          </a:p>
          <a:p>
            <a:pPr eaLnBrk="1" hangingPunct="1">
              <a:buClr>
                <a:srgbClr val="00B0F0"/>
              </a:buClr>
            </a:pPr>
            <a:r>
              <a:rPr lang="hr-HR" b="1" smtClean="0"/>
              <a:t>djelovanje:</a:t>
            </a:r>
          </a:p>
          <a:p>
            <a:pPr marL="742950" lvl="1" eaLnBrk="1" hangingPunct="1">
              <a:buClr>
                <a:srgbClr val="00B0F0"/>
              </a:buClr>
            </a:pPr>
            <a:r>
              <a:rPr lang="hr-HR" sz="2800" b="1" smtClean="0"/>
              <a:t>30 min do 6 sati nakon uzimanja</a:t>
            </a:r>
          </a:p>
          <a:p>
            <a:pPr eaLnBrk="1" hangingPunct="1">
              <a:buClr>
                <a:srgbClr val="00B0F0"/>
              </a:buClr>
              <a:buFont typeface="Wingdings 2" pitchFamily="18" charset="2"/>
              <a:buNone/>
            </a:pPr>
            <a:endParaRPr lang="hr-HR" sz="800" b="1" smtClean="0"/>
          </a:p>
          <a:p>
            <a:pPr eaLnBrk="1" hangingPunct="1">
              <a:buClr>
                <a:srgbClr val="00B0F0"/>
              </a:buClr>
              <a:buFont typeface="Wingdings 2" pitchFamily="18" charset="2"/>
              <a:buNone/>
            </a:pPr>
            <a:endParaRPr lang="hr-HR" sz="800" b="1" smtClean="0"/>
          </a:p>
          <a:p>
            <a:pPr eaLnBrk="1" hangingPunct="1">
              <a:buClr>
                <a:srgbClr val="00B0F0"/>
              </a:buClr>
              <a:buFont typeface="Wingdings 2" pitchFamily="18" charset="2"/>
              <a:buNone/>
            </a:pPr>
            <a:endParaRPr lang="hr-HR" sz="800" b="1" smtClean="0"/>
          </a:p>
          <a:p>
            <a:pPr eaLnBrk="1" hangingPunct="1">
              <a:buClr>
                <a:srgbClr val="00B0F0"/>
              </a:buClr>
              <a:buFont typeface="Wingdings 2" pitchFamily="18" charset="2"/>
              <a:buNone/>
            </a:pPr>
            <a:endParaRPr lang="hr-HR" sz="800" b="1" smtClean="0"/>
          </a:p>
          <a:p>
            <a:pPr eaLnBrk="1" hangingPunct="1">
              <a:buClr>
                <a:srgbClr val="00B0F0"/>
              </a:buClr>
              <a:buFont typeface="Wingdings 2" pitchFamily="18" charset="2"/>
              <a:buNone/>
            </a:pPr>
            <a:endParaRPr lang="hr-HR" sz="800" b="1" smtClean="0"/>
          </a:p>
          <a:p>
            <a:pPr eaLnBrk="1" hangingPunct="1">
              <a:buClr>
                <a:srgbClr val="00B0F0"/>
              </a:buClr>
            </a:pPr>
            <a:r>
              <a:rPr lang="hr-HR" b="1" smtClean="0"/>
              <a:t>euforija, osjećaj bliskosti, višak energije, povećani tlak, puls, viša temperatura tijela...</a:t>
            </a:r>
          </a:p>
          <a:p>
            <a:pPr eaLnBrk="1" hangingPunct="1">
              <a:buClr>
                <a:srgbClr val="00B0F0"/>
              </a:buClr>
            </a:pPr>
            <a:endParaRPr lang="hr-HR" b="1" smtClean="0"/>
          </a:p>
          <a:p>
            <a:pPr eaLnBrk="1" hangingPunct="1">
              <a:buClr>
                <a:srgbClr val="00B0F0"/>
              </a:buClr>
            </a:pPr>
            <a:r>
              <a:rPr lang="hr-HR" b="1" smtClean="0"/>
              <a:t>grčenje vilice, škripanje zubima, proširene zjenice, suha usta/žeđ, znojenje...</a:t>
            </a:r>
          </a:p>
        </p:txBody>
      </p:sp>
      <p:pic>
        <p:nvPicPr>
          <p:cNvPr id="33794" name="Picture 2" descr="https://encrypted-tbn3.google.com/images?q=tbn:ANd9GcSk3EvMZm7A000YtYIDzMNufhYqzajiFa8hR6Z1c_gLkNtYYlxRDw"/>
          <p:cNvPicPr>
            <a:picLocks noChangeAspect="1" noChangeArrowheads="1"/>
          </p:cNvPicPr>
          <p:nvPr/>
        </p:nvPicPr>
        <p:blipFill>
          <a:blip r:embed="rId3" cstate="print"/>
          <a:srcRect/>
          <a:stretch>
            <a:fillRect/>
          </a:stretch>
        </p:blipFill>
        <p:spPr bwMode="auto">
          <a:xfrm>
            <a:off x="6638937" y="480990"/>
            <a:ext cx="2500297" cy="1872810"/>
          </a:xfrm>
          <a:prstGeom prst="rect">
            <a:avLst/>
          </a:prstGeom>
          <a:ln>
            <a:noFill/>
          </a:ln>
          <a:effectLst>
            <a:softEdge rad="112500"/>
          </a:effectLst>
        </p:spPr>
      </p:pic>
      <p:pic>
        <p:nvPicPr>
          <p:cNvPr id="33796" name="Picture 4" descr="https://encrypted-tbn1.google.com/images?q=tbn:ANd9GcT2jYQml-Jza7r7Zhi3mmi8xF9TWdB3WXftqsU2iQwC5xd9vD20716IEHt0"/>
          <p:cNvPicPr>
            <a:picLocks noChangeAspect="1" noChangeArrowheads="1"/>
          </p:cNvPicPr>
          <p:nvPr/>
        </p:nvPicPr>
        <p:blipFill>
          <a:blip r:embed="rId4" cstate="print"/>
          <a:srcRect/>
          <a:stretch>
            <a:fillRect/>
          </a:stretch>
        </p:blipFill>
        <p:spPr bwMode="auto">
          <a:xfrm>
            <a:off x="7459678" y="5264160"/>
            <a:ext cx="1357322" cy="158737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88913"/>
            <a:ext cx="8229600" cy="6094412"/>
          </a:xfrm>
        </p:spPr>
        <p:txBody>
          <a:bodyPr/>
          <a:lstStyle/>
          <a:p>
            <a:pPr eaLnBrk="1" hangingPunct="1">
              <a:buClr>
                <a:srgbClr val="00B0F0"/>
              </a:buClr>
            </a:pPr>
            <a:endParaRPr lang="hr-HR" b="1" smtClean="0"/>
          </a:p>
          <a:p>
            <a:pPr eaLnBrk="1" hangingPunct="1">
              <a:buClr>
                <a:srgbClr val="00B0F0"/>
              </a:buClr>
            </a:pPr>
            <a:r>
              <a:rPr lang="hr-HR" sz="3200" b="1" smtClean="0"/>
              <a:t>danima nakon uzimanja:</a:t>
            </a:r>
          </a:p>
          <a:p>
            <a:pPr marL="742950" lvl="1" eaLnBrk="1" hangingPunct="1">
              <a:buClr>
                <a:srgbClr val="00B0F0"/>
              </a:buClr>
            </a:pPr>
            <a:r>
              <a:rPr lang="hr-HR" b="1" smtClean="0"/>
              <a:t>uznemirenost</a:t>
            </a:r>
          </a:p>
          <a:p>
            <a:pPr marL="742950" lvl="1" eaLnBrk="1" hangingPunct="1">
              <a:buClr>
                <a:srgbClr val="00B0F0"/>
              </a:buClr>
            </a:pPr>
            <a:r>
              <a:rPr lang="hr-HR" b="1" smtClean="0"/>
              <a:t>paranoja</a:t>
            </a:r>
          </a:p>
          <a:p>
            <a:pPr marL="742950" lvl="1" eaLnBrk="1" hangingPunct="1">
              <a:buClr>
                <a:srgbClr val="00B0F0"/>
              </a:buClr>
            </a:pPr>
            <a:r>
              <a:rPr lang="hr-HR" b="1" smtClean="0"/>
              <a:t>umor, iscrpljenost, nesanica</a:t>
            </a:r>
          </a:p>
          <a:p>
            <a:pPr marL="742950" lvl="1" eaLnBrk="1" hangingPunct="1">
              <a:buClr>
                <a:srgbClr val="00B0F0"/>
              </a:buClr>
            </a:pPr>
            <a:r>
              <a:rPr lang="hr-HR" b="1" smtClean="0"/>
              <a:t>razdražljivost, emocionalna osjetljivost</a:t>
            </a:r>
          </a:p>
          <a:p>
            <a:pPr marL="742950" lvl="1" eaLnBrk="1" hangingPunct="1">
              <a:buClr>
                <a:srgbClr val="00B0F0"/>
              </a:buClr>
            </a:pPr>
            <a:r>
              <a:rPr lang="hr-HR" b="1" smtClean="0"/>
              <a:t>smetnje pažnje i koncentracije</a:t>
            </a:r>
          </a:p>
          <a:p>
            <a:pPr marL="742950" lvl="1" eaLnBrk="1" hangingPunct="1">
              <a:buClr>
                <a:srgbClr val="00B0F0"/>
              </a:buClr>
            </a:pPr>
            <a:r>
              <a:rPr lang="hr-HR" b="1" smtClean="0"/>
              <a:t>depresija, amotivacijski sindrom</a:t>
            </a:r>
          </a:p>
          <a:p>
            <a:pPr marL="742950" lvl="1" eaLnBrk="1" hangingPunct="1">
              <a:buClr>
                <a:srgbClr val="00B0F0"/>
              </a:buClr>
            </a:pPr>
            <a:r>
              <a:rPr lang="hr-HR" b="1" smtClean="0"/>
              <a:t>vrtoglavica</a:t>
            </a:r>
          </a:p>
          <a:p>
            <a:pPr marL="742950" lvl="1" eaLnBrk="1" hangingPunct="1">
              <a:buClr>
                <a:srgbClr val="00B0F0"/>
              </a:buClr>
            </a:pPr>
            <a:r>
              <a:rPr lang="hr-HR" b="1" smtClean="0"/>
              <a:t>fizički bolovi...</a:t>
            </a:r>
          </a:p>
          <a:p>
            <a:pPr eaLnBrk="1" hangingPunct="1">
              <a:buClr>
                <a:srgbClr val="00B0F0"/>
              </a:buClr>
            </a:pPr>
            <a:endParaRPr lang="hr-HR" b="1" smtClean="0"/>
          </a:p>
          <a:p>
            <a:pPr eaLnBrk="1" hangingPunct="1">
              <a:buClr>
                <a:srgbClr val="00B0F0"/>
              </a:buClr>
            </a:pPr>
            <a:r>
              <a:rPr lang="hr-HR" b="1" smtClean="0"/>
              <a:t>mogućnost ozljeda</a:t>
            </a:r>
          </a:p>
          <a:p>
            <a:pPr eaLnBrk="1" hangingPunct="1">
              <a:buClr>
                <a:srgbClr val="00B0F0"/>
              </a:buClr>
              <a:buFont typeface="Wingdings 2" pitchFamily="18" charset="2"/>
              <a:buNone/>
            </a:pPr>
            <a:endParaRPr lang="hr-HR" sz="2000" b="1" smtClean="0"/>
          </a:p>
        </p:txBody>
      </p:sp>
      <p:pic>
        <p:nvPicPr>
          <p:cNvPr id="32770" name="Picture 2" descr="https://encrypted-tbn3.google.com/images?q=tbn:ANd9GcRDs3TY4sn98qz5q_W2aZdCzV0L15Y2hdC_orDFip1lcZK_8CvE"/>
          <p:cNvPicPr>
            <a:picLocks noChangeAspect="1" noChangeArrowheads="1"/>
          </p:cNvPicPr>
          <p:nvPr/>
        </p:nvPicPr>
        <p:blipFill>
          <a:blip r:embed="rId3" cstate="print"/>
          <a:srcRect/>
          <a:stretch>
            <a:fillRect/>
          </a:stretch>
        </p:blipFill>
        <p:spPr bwMode="auto">
          <a:xfrm>
            <a:off x="5835655" y="3709988"/>
            <a:ext cx="3301152" cy="3143271"/>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32614"/>
          </a:xfrm>
        </p:spPr>
        <p:txBody>
          <a:bodyPr>
            <a:normAutofit fontScale="90000"/>
          </a:bodyPr>
          <a:lstStyle/>
          <a:p>
            <a:pPr marL="484632" indent="0" eaLnBrk="1" fontAlgn="auto" hangingPunct="1">
              <a:spcAft>
                <a:spcPts val="0"/>
              </a:spcAft>
              <a:defRPr/>
            </a:pPr>
            <a:r>
              <a:rPr lang="hr-HR" b="1" dirty="0" smtClean="0">
                <a:solidFill>
                  <a:srgbClr val="FF00FF"/>
                </a:solidFill>
              </a:rPr>
              <a:t>Kako MDMA djeluje na mozak?</a:t>
            </a:r>
            <a:endParaRPr lang="hr-HR" dirty="0">
              <a:solidFill>
                <a:schemeClr val="accent1">
                  <a:tint val="83000"/>
                  <a:satMod val="150000"/>
                </a:schemeClr>
              </a:solidFill>
            </a:endParaRPr>
          </a:p>
        </p:txBody>
      </p:sp>
      <p:sp>
        <p:nvSpPr>
          <p:cNvPr id="3" name="Content Placeholder 2"/>
          <p:cNvSpPr>
            <a:spLocks noGrp="1"/>
          </p:cNvSpPr>
          <p:nvPr>
            <p:ph idx="1"/>
          </p:nvPr>
        </p:nvSpPr>
        <p:spPr>
          <a:xfrm>
            <a:off x="457200" y="1214438"/>
            <a:ext cx="8229600" cy="5240337"/>
          </a:xfrm>
        </p:spPr>
        <p:txBody>
          <a:bodyPr/>
          <a:lstStyle/>
          <a:p>
            <a:pPr eaLnBrk="1" hangingPunct="1">
              <a:buClr>
                <a:srgbClr val="00B0F0"/>
              </a:buClr>
            </a:pPr>
            <a:endParaRPr lang="hr-HR" b="1" smtClean="0"/>
          </a:p>
          <a:p>
            <a:pPr eaLnBrk="1" hangingPunct="1">
              <a:buClr>
                <a:srgbClr val="00B0F0"/>
              </a:buClr>
            </a:pPr>
            <a:r>
              <a:rPr lang="hr-HR" b="1" smtClean="0"/>
              <a:t>povećava aktivnost neurotransmitera</a:t>
            </a:r>
          </a:p>
          <a:p>
            <a:pPr eaLnBrk="1" hangingPunct="1">
              <a:buClr>
                <a:srgbClr val="00B0F0"/>
              </a:buClr>
            </a:pPr>
            <a:r>
              <a:rPr lang="hr-HR" b="1" smtClean="0">
                <a:solidFill>
                  <a:srgbClr val="FF00FF"/>
                </a:solidFill>
              </a:rPr>
              <a:t>serotonin</a:t>
            </a:r>
            <a:r>
              <a:rPr lang="hr-HR" b="1" smtClean="0"/>
              <a:t>, dopamin, norepinefrin</a:t>
            </a:r>
          </a:p>
          <a:p>
            <a:pPr eaLnBrk="1" hangingPunct="1">
              <a:buClr>
                <a:srgbClr val="00B0F0"/>
              </a:buClr>
            </a:pPr>
            <a:endParaRPr lang="hr-HR" smtClean="0"/>
          </a:p>
          <a:p>
            <a:pPr eaLnBrk="1" hangingPunct="1">
              <a:buClr>
                <a:srgbClr val="00B0F0"/>
              </a:buClr>
            </a:pPr>
            <a:r>
              <a:rPr lang="hr-HR" b="1" smtClean="0"/>
              <a:t>poremećena </a:t>
            </a:r>
          </a:p>
          <a:p>
            <a:pPr eaLnBrk="1" hangingPunct="1">
              <a:buClr>
                <a:srgbClr val="00B0F0"/>
              </a:buClr>
              <a:buFont typeface="Wingdings 2" pitchFamily="18" charset="2"/>
              <a:buNone/>
            </a:pPr>
            <a:r>
              <a:rPr lang="hr-HR" b="1" smtClean="0"/>
              <a:t>	regulacija raspoloženja, </a:t>
            </a:r>
          </a:p>
          <a:p>
            <a:pPr eaLnBrk="1" hangingPunct="1">
              <a:buClr>
                <a:srgbClr val="00B0F0"/>
              </a:buClr>
              <a:buFont typeface="Wingdings 2" pitchFamily="18" charset="2"/>
              <a:buNone/>
            </a:pPr>
            <a:r>
              <a:rPr lang="hr-HR" b="1" smtClean="0"/>
              <a:t>   spavanja, emocija, </a:t>
            </a:r>
          </a:p>
          <a:p>
            <a:pPr eaLnBrk="1" hangingPunct="1">
              <a:buClr>
                <a:srgbClr val="00B0F0"/>
              </a:buClr>
              <a:buFont typeface="Wingdings 2" pitchFamily="18" charset="2"/>
              <a:buNone/>
            </a:pPr>
            <a:r>
              <a:rPr lang="hr-HR" b="1" smtClean="0"/>
              <a:t>   osjeta boli, apetita...</a:t>
            </a:r>
          </a:p>
          <a:p>
            <a:pPr eaLnBrk="1" hangingPunct="1">
              <a:buFont typeface="Wingdings 2" pitchFamily="18" charset="2"/>
              <a:buNone/>
            </a:pPr>
            <a:endParaRPr lang="hr-HR" smtClean="0"/>
          </a:p>
        </p:txBody>
      </p:sp>
      <p:pic>
        <p:nvPicPr>
          <p:cNvPr id="34818" name="Picture 2" descr="https://encrypted-tbn0.google.com/images?q=tbn:ANd9GcQL1QsXlB2okZU0SsIPfsxfPxH1c_HwnUhLQS5g9Q_mzonKX2JW"/>
          <p:cNvPicPr>
            <a:picLocks noChangeAspect="1" noChangeArrowheads="1"/>
          </p:cNvPicPr>
          <p:nvPr/>
        </p:nvPicPr>
        <p:blipFill>
          <a:blip r:embed="rId3" cstate="print"/>
          <a:srcRect/>
          <a:stretch>
            <a:fillRect/>
          </a:stretch>
        </p:blipFill>
        <p:spPr bwMode="auto">
          <a:xfrm>
            <a:off x="5429256" y="3000371"/>
            <a:ext cx="3214710" cy="321471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804052"/>
          </a:xfrm>
        </p:spPr>
        <p:txBody>
          <a:bodyPr/>
          <a:lstStyle/>
          <a:p>
            <a:pPr marL="484632" indent="0" eaLnBrk="1" fontAlgn="auto" hangingPunct="1">
              <a:spcAft>
                <a:spcPts val="0"/>
              </a:spcAft>
              <a:defRPr/>
            </a:pPr>
            <a:r>
              <a:rPr lang="hr-HR" sz="3800" b="1" dirty="0" smtClean="0">
                <a:solidFill>
                  <a:srgbClr val="FF00FF"/>
                </a:solidFill>
              </a:rPr>
              <a:t>Kako MDMA djeluje na tijelo?</a:t>
            </a:r>
            <a:endParaRPr lang="hr-HR" sz="3800" dirty="0">
              <a:solidFill>
                <a:schemeClr val="accent1">
                  <a:tint val="83000"/>
                  <a:satMod val="150000"/>
                </a:schemeClr>
              </a:solidFill>
            </a:endParaRPr>
          </a:p>
        </p:txBody>
      </p:sp>
      <p:sp>
        <p:nvSpPr>
          <p:cNvPr id="3" name="Content Placeholder 2"/>
          <p:cNvSpPr>
            <a:spLocks noGrp="1"/>
          </p:cNvSpPr>
          <p:nvPr>
            <p:ph idx="1"/>
          </p:nvPr>
        </p:nvSpPr>
        <p:spPr>
          <a:xfrm>
            <a:off x="457200" y="1000125"/>
            <a:ext cx="8229600" cy="5715000"/>
          </a:xfrm>
        </p:spPr>
        <p:txBody>
          <a:bodyPr/>
          <a:lstStyle/>
          <a:p>
            <a:pPr eaLnBrk="1" hangingPunct="1">
              <a:buClr>
                <a:srgbClr val="00B0F0"/>
              </a:buClr>
            </a:pPr>
            <a:endParaRPr lang="hr-HR" sz="2600" b="1" smtClean="0"/>
          </a:p>
          <a:p>
            <a:pPr eaLnBrk="1" hangingPunct="1">
              <a:buClr>
                <a:srgbClr val="00B0F0"/>
              </a:buClr>
            </a:pPr>
            <a:endParaRPr lang="hr-HR" sz="2600" b="1" smtClean="0"/>
          </a:p>
          <a:p>
            <a:pPr eaLnBrk="1" hangingPunct="1">
              <a:buClr>
                <a:srgbClr val="00B0F0"/>
              </a:buClr>
            </a:pPr>
            <a:r>
              <a:rPr lang="hr-HR" sz="2600" b="1" smtClean="0"/>
              <a:t>pregrijanosti organizma </a:t>
            </a:r>
            <a:r>
              <a:rPr lang="hr-HR" sz="2600" b="1" smtClean="0">
                <a:solidFill>
                  <a:srgbClr val="FF00FF"/>
                </a:solidFill>
              </a:rPr>
              <a:t>(hipertermija)</a:t>
            </a:r>
          </a:p>
          <a:p>
            <a:pPr eaLnBrk="1" hangingPunct="1">
              <a:buClr>
                <a:srgbClr val="00B0F0"/>
              </a:buClr>
            </a:pPr>
            <a:endParaRPr lang="hr-HR" sz="2600" b="1" smtClean="0"/>
          </a:p>
          <a:p>
            <a:pPr eaLnBrk="1" hangingPunct="1">
              <a:buClr>
                <a:srgbClr val="00B0F0"/>
              </a:buClr>
            </a:pPr>
            <a:r>
              <a:rPr lang="hr-HR" sz="2600" b="1" smtClean="0"/>
              <a:t>rizik od </a:t>
            </a:r>
            <a:r>
              <a:rPr lang="hr-HR" sz="2600" b="1" smtClean="0">
                <a:solidFill>
                  <a:srgbClr val="FF00FF"/>
                </a:solidFill>
              </a:rPr>
              <a:t>dehidracije </a:t>
            </a:r>
          </a:p>
          <a:p>
            <a:pPr eaLnBrk="1" hangingPunct="1">
              <a:buClr>
                <a:srgbClr val="00B0F0"/>
              </a:buClr>
            </a:pPr>
            <a:endParaRPr lang="hr-HR" sz="2600" b="1" smtClean="0"/>
          </a:p>
          <a:p>
            <a:pPr eaLnBrk="1" hangingPunct="1">
              <a:buClr>
                <a:srgbClr val="00B0F0"/>
              </a:buClr>
            </a:pPr>
            <a:r>
              <a:rPr lang="hr-HR" sz="2600" b="1" smtClean="0">
                <a:solidFill>
                  <a:srgbClr val="FF00FF"/>
                </a:solidFill>
              </a:rPr>
              <a:t>"trovanje vodom" </a:t>
            </a:r>
            <a:r>
              <a:rPr lang="hr-HR" sz="2600" b="1" smtClean="0"/>
              <a:t>(može završiti i smrću)</a:t>
            </a:r>
          </a:p>
        </p:txBody>
      </p:sp>
      <p:pic>
        <p:nvPicPr>
          <p:cNvPr id="36866" name="Picture 2" descr="https://encrypted-tbn1.google.com/images?q=tbn:ANd9GcRfywhkZwK04ELC0dzPJlfStu2qBDhWa7S84Ycr0qQIS9Yot78Txw"/>
          <p:cNvPicPr>
            <a:picLocks noChangeAspect="1" noChangeArrowheads="1"/>
          </p:cNvPicPr>
          <p:nvPr/>
        </p:nvPicPr>
        <p:blipFill>
          <a:blip r:embed="rId3" cstate="print"/>
          <a:srcRect/>
          <a:stretch>
            <a:fillRect/>
          </a:stretch>
        </p:blipFill>
        <p:spPr bwMode="auto">
          <a:xfrm>
            <a:off x="5357817" y="4429132"/>
            <a:ext cx="3452835" cy="207170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490"/>
          </a:xfrm>
        </p:spPr>
        <p:txBody>
          <a:bodyPr>
            <a:normAutofit fontScale="90000"/>
          </a:bodyPr>
          <a:lstStyle/>
          <a:p>
            <a:pPr marL="484632" indent="0" eaLnBrk="1" fontAlgn="auto" hangingPunct="1">
              <a:spcAft>
                <a:spcPts val="0"/>
              </a:spcAft>
              <a:defRPr/>
            </a:pPr>
            <a:r>
              <a:rPr lang="hr-HR" sz="4400" b="1" dirty="0" smtClean="0">
                <a:solidFill>
                  <a:srgbClr val="FF00FF"/>
                </a:solidFill>
              </a:rPr>
              <a:t>Kako MDMA djeluje na tijelo?</a:t>
            </a:r>
            <a:endParaRPr lang="hr-HR" dirty="0">
              <a:solidFill>
                <a:schemeClr val="accent1">
                  <a:tint val="83000"/>
                  <a:satMod val="150000"/>
                </a:schemeClr>
              </a:solidFill>
            </a:endParaRPr>
          </a:p>
        </p:txBody>
      </p:sp>
      <p:sp>
        <p:nvSpPr>
          <p:cNvPr id="3" name="Content Placeholder 2"/>
          <p:cNvSpPr>
            <a:spLocks noGrp="1"/>
          </p:cNvSpPr>
          <p:nvPr>
            <p:ph idx="1"/>
          </p:nvPr>
        </p:nvSpPr>
        <p:spPr>
          <a:xfrm>
            <a:off x="457200" y="1428750"/>
            <a:ext cx="8229600" cy="5026025"/>
          </a:xfrm>
        </p:spPr>
        <p:txBody>
          <a:bodyPr/>
          <a:lstStyle/>
          <a:p>
            <a:pPr eaLnBrk="1" hangingPunct="1">
              <a:buClr>
                <a:srgbClr val="00B0F0"/>
              </a:buClr>
            </a:pPr>
            <a:r>
              <a:rPr lang="hr-HR" sz="3200" b="1" smtClean="0">
                <a:solidFill>
                  <a:srgbClr val="FF00FF"/>
                </a:solidFill>
              </a:rPr>
              <a:t>Hiponatrijemija </a:t>
            </a:r>
          </a:p>
          <a:p>
            <a:pPr marL="742950" lvl="1" eaLnBrk="1" hangingPunct="1">
              <a:buClr>
                <a:srgbClr val="00B0F0"/>
              </a:buClr>
            </a:pPr>
            <a:endParaRPr lang="hr-HR" sz="2800" b="1" smtClean="0">
              <a:solidFill>
                <a:srgbClr val="FF00FF"/>
              </a:solidFill>
            </a:endParaRPr>
          </a:p>
          <a:p>
            <a:pPr marL="742950" lvl="1" eaLnBrk="1" hangingPunct="1">
              <a:buClr>
                <a:srgbClr val="00B0F0"/>
              </a:buClr>
            </a:pPr>
            <a:r>
              <a:rPr lang="hr-HR" sz="2800" b="1" smtClean="0">
                <a:solidFill>
                  <a:srgbClr val="FF00FF"/>
                </a:solidFill>
              </a:rPr>
              <a:t>jako znojenje + veliki unos tekućine</a:t>
            </a:r>
          </a:p>
          <a:p>
            <a:pPr marL="742950" lvl="1" eaLnBrk="1" hangingPunct="1">
              <a:buClr>
                <a:srgbClr val="00B0F0"/>
              </a:buClr>
            </a:pPr>
            <a:r>
              <a:rPr lang="hr-HR" sz="2800" b="1" smtClean="0"/>
              <a:t>grčevi, dezorijentacija, nekoordiniranost pokreta, slabost, oticanje mozga, problemi s disanjem, koma, </a:t>
            </a:r>
            <a:r>
              <a:rPr lang="hr-HR" sz="2800" b="1" smtClean="0">
                <a:solidFill>
                  <a:srgbClr val="FF00FF"/>
                </a:solidFill>
              </a:rPr>
              <a:t>smrt</a:t>
            </a:r>
          </a:p>
          <a:p>
            <a:pPr eaLnBrk="1" hangingPunct="1">
              <a:buFont typeface="Wingdings 2" pitchFamily="18" charset="2"/>
              <a:buNone/>
            </a:pPr>
            <a:endParaRPr lang="hr-HR" sz="2800" smtClean="0"/>
          </a:p>
        </p:txBody>
      </p:sp>
      <p:pic>
        <p:nvPicPr>
          <p:cNvPr id="35842" name="Picture 2" descr="https://encrypted-tbn1.google.com/images?q=tbn:ANd9GcRqYMCsFViFj30o8RR4K1CewbOan_SXv2dmzSYufpIV6FcavPpfjA"/>
          <p:cNvPicPr>
            <a:picLocks noChangeAspect="1" noChangeArrowheads="1"/>
          </p:cNvPicPr>
          <p:nvPr/>
        </p:nvPicPr>
        <p:blipFill>
          <a:blip r:embed="rId3" cstate="print"/>
          <a:srcRect/>
          <a:stretch>
            <a:fillRect/>
          </a:stretch>
        </p:blipFill>
        <p:spPr bwMode="auto">
          <a:xfrm>
            <a:off x="4794250" y="4329116"/>
            <a:ext cx="3786214" cy="251955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490"/>
          </a:xfrm>
        </p:spPr>
        <p:txBody>
          <a:bodyPr/>
          <a:lstStyle/>
          <a:p>
            <a:pPr marL="484632" indent="0" eaLnBrk="1" fontAlgn="auto" hangingPunct="1">
              <a:spcAft>
                <a:spcPts val="0"/>
              </a:spcAft>
              <a:defRPr/>
            </a:pPr>
            <a:r>
              <a:rPr lang="hr-HR" sz="4000" b="1" dirty="0" smtClean="0">
                <a:solidFill>
                  <a:srgbClr val="FF00FF"/>
                </a:solidFill>
              </a:rPr>
              <a:t>Kako MDMA djeluje na tijelo?</a:t>
            </a:r>
            <a:endParaRPr lang="hr-HR" dirty="0">
              <a:solidFill>
                <a:schemeClr val="accent1">
                  <a:tint val="83000"/>
                  <a:satMod val="150000"/>
                </a:schemeClr>
              </a:solidFill>
            </a:endParaRPr>
          </a:p>
        </p:txBody>
      </p:sp>
      <p:sp>
        <p:nvSpPr>
          <p:cNvPr id="3" name="Content Placeholder 2"/>
          <p:cNvSpPr>
            <a:spLocks noGrp="1"/>
          </p:cNvSpPr>
          <p:nvPr>
            <p:ph idx="1"/>
          </p:nvPr>
        </p:nvSpPr>
        <p:spPr>
          <a:xfrm>
            <a:off x="457200" y="1428750"/>
            <a:ext cx="8229600" cy="5026025"/>
          </a:xfrm>
        </p:spPr>
        <p:txBody>
          <a:bodyPr/>
          <a:lstStyle/>
          <a:p>
            <a:pPr eaLnBrk="1" hangingPunct="1">
              <a:buClr>
                <a:srgbClr val="00B0F0"/>
              </a:buClr>
            </a:pPr>
            <a:endParaRPr lang="hr-HR" b="1" smtClean="0"/>
          </a:p>
          <a:p>
            <a:pPr eaLnBrk="1" hangingPunct="1">
              <a:buClr>
                <a:srgbClr val="00B0F0"/>
              </a:buClr>
            </a:pPr>
            <a:r>
              <a:rPr lang="hr-HR" sz="3600" b="1" smtClean="0">
                <a:solidFill>
                  <a:srgbClr val="FF00FF"/>
                </a:solidFill>
              </a:rPr>
              <a:t>Upozorenje!</a:t>
            </a:r>
            <a:r>
              <a:rPr lang="hr-HR" b="1" smtClean="0"/>
              <a:t> </a:t>
            </a:r>
          </a:p>
          <a:p>
            <a:pPr marL="742950" lvl="1" eaLnBrk="1" hangingPunct="1">
              <a:buClr>
                <a:srgbClr val="00B0F0"/>
              </a:buClr>
            </a:pPr>
            <a:r>
              <a:rPr lang="hr-HR" sz="2800" b="1" smtClean="0"/>
              <a:t>Piti 2 dl tekućine svakih pola sata - voćni sok ili mineralna voda</a:t>
            </a:r>
          </a:p>
          <a:p>
            <a:pPr marL="742950" lvl="1" eaLnBrk="1" hangingPunct="1">
              <a:buClr>
                <a:srgbClr val="00B0F0"/>
              </a:buClr>
            </a:pPr>
            <a:r>
              <a:rPr lang="hr-HR" sz="2800" b="1" smtClean="0"/>
              <a:t>Alkohol zabranjen</a:t>
            </a:r>
          </a:p>
          <a:p>
            <a:pPr eaLnBrk="1" hangingPunct="1">
              <a:buClr>
                <a:srgbClr val="00B0F0"/>
              </a:buClr>
            </a:pPr>
            <a:endParaRPr lang="hr-HR" sz="2800" b="1" smtClean="0">
              <a:solidFill>
                <a:srgbClr val="FF00FF"/>
              </a:solidFill>
            </a:endParaRPr>
          </a:p>
          <a:p>
            <a:pPr eaLnBrk="1" hangingPunct="1">
              <a:buClr>
                <a:srgbClr val="00B0F0"/>
              </a:buClr>
            </a:pPr>
            <a:r>
              <a:rPr lang="hr-HR" sz="3600" b="1" smtClean="0">
                <a:solidFill>
                  <a:srgbClr val="FF00FF"/>
                </a:solidFill>
              </a:rPr>
              <a:t>Pozvati pomoć!</a:t>
            </a:r>
          </a:p>
        </p:txBody>
      </p:sp>
      <p:pic>
        <p:nvPicPr>
          <p:cNvPr id="37890" name="Picture 2" descr="https://encrypted-tbn0.google.com/images?q=tbn:ANd9GcSMB6lT9eVWIECPwvvC455H6bhcyoZSZ21Dt2ZSuVwfZBOVRUrv"/>
          <p:cNvPicPr>
            <a:picLocks noChangeAspect="1" noChangeArrowheads="1"/>
          </p:cNvPicPr>
          <p:nvPr/>
        </p:nvPicPr>
        <p:blipFill>
          <a:blip r:embed="rId3" cstate="print"/>
          <a:srcRect/>
          <a:stretch>
            <a:fillRect/>
          </a:stretch>
        </p:blipFill>
        <p:spPr bwMode="auto">
          <a:xfrm>
            <a:off x="6286513" y="3425234"/>
            <a:ext cx="2262189" cy="22961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142852"/>
            <a:ext cx="8858312" cy="946928"/>
          </a:xfrm>
        </p:spPr>
        <p:txBody>
          <a:bodyPr>
            <a:noAutofit/>
          </a:bodyPr>
          <a:lstStyle/>
          <a:p>
            <a:pPr marL="484632" indent="0" eaLnBrk="1" fontAlgn="auto" hangingPunct="1">
              <a:spcAft>
                <a:spcPts val="0"/>
              </a:spcAft>
              <a:defRPr/>
            </a:pPr>
            <a:r>
              <a:rPr lang="hr-HR" sz="3200" b="1" dirty="0" smtClean="0">
                <a:solidFill>
                  <a:srgbClr val="FF00FF"/>
                </a:solidFill>
                <a:effectLst>
                  <a:outerShdw blurRad="38100" dist="38100" dir="2700000" algn="tl">
                    <a:srgbClr val="000000">
                      <a:alpha val="43137"/>
                    </a:srgbClr>
                  </a:outerShdw>
                </a:effectLst>
              </a:rPr>
              <a:t>Leah Sarah Betts (1.11.1977. – 16.11.1995.) </a:t>
            </a:r>
            <a:endParaRPr lang="hr-HR" sz="3200" b="1" dirty="0">
              <a:solidFill>
                <a:srgbClr val="FF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3000375"/>
            <a:ext cx="8229600" cy="3714750"/>
          </a:xfrm>
        </p:spPr>
        <p:txBody>
          <a:bodyPr/>
          <a:lstStyle/>
          <a:p>
            <a:pPr eaLnBrk="1" hangingPunct="1">
              <a:buClr>
                <a:srgbClr val="00B0F0"/>
              </a:buClr>
            </a:pPr>
            <a:r>
              <a:rPr lang="hr-HR" b="1" smtClean="0"/>
              <a:t>18 godina, Velika Britanija</a:t>
            </a:r>
          </a:p>
          <a:p>
            <a:pPr eaLnBrk="1" hangingPunct="1">
              <a:buClr>
                <a:srgbClr val="00B0F0"/>
              </a:buClr>
              <a:buFont typeface="Wingdings 2" pitchFamily="18" charset="2"/>
              <a:buNone/>
            </a:pPr>
            <a:endParaRPr lang="hr-HR" sz="900" b="1" smtClean="0"/>
          </a:p>
          <a:p>
            <a:pPr eaLnBrk="1" hangingPunct="1">
              <a:buClr>
                <a:srgbClr val="00B0F0"/>
              </a:buClr>
            </a:pPr>
            <a:r>
              <a:rPr lang="hr-HR" b="1" smtClean="0"/>
              <a:t>11.11.1995. - nakon tablete ecstasy-a popila je oko 7 litara vode u 90 minuta</a:t>
            </a:r>
          </a:p>
          <a:p>
            <a:pPr eaLnBrk="1" hangingPunct="1">
              <a:buClr>
                <a:srgbClr val="00B0F0"/>
              </a:buClr>
              <a:buFont typeface="Wingdings 2" pitchFamily="18" charset="2"/>
              <a:buNone/>
            </a:pPr>
            <a:endParaRPr lang="hr-HR" sz="900" b="1" smtClean="0">
              <a:solidFill>
                <a:srgbClr val="FFFF00"/>
              </a:solidFill>
            </a:endParaRPr>
          </a:p>
          <a:p>
            <a:pPr eaLnBrk="1" hangingPunct="1">
              <a:buClr>
                <a:srgbClr val="00B0F0"/>
              </a:buClr>
            </a:pPr>
            <a:r>
              <a:rPr lang="hr-HR" b="1" smtClean="0"/>
              <a:t>nakon 4 sata pala u komu</a:t>
            </a:r>
          </a:p>
          <a:p>
            <a:pPr eaLnBrk="1" hangingPunct="1">
              <a:buClr>
                <a:srgbClr val="00B0F0"/>
              </a:buClr>
              <a:buFont typeface="Wingdings 2" pitchFamily="18" charset="2"/>
              <a:buNone/>
            </a:pPr>
            <a:endParaRPr lang="hr-HR" sz="900" b="1" smtClean="0"/>
          </a:p>
          <a:p>
            <a:pPr eaLnBrk="1" hangingPunct="1">
              <a:buClr>
                <a:srgbClr val="00B0F0"/>
              </a:buClr>
            </a:pPr>
            <a:r>
              <a:rPr lang="hr-HR" b="1" smtClean="0"/>
              <a:t>preminula je 5 dana kasnije</a:t>
            </a:r>
          </a:p>
          <a:p>
            <a:pPr eaLnBrk="1" hangingPunct="1">
              <a:buFont typeface="Wingdings 2" pitchFamily="18" charset="2"/>
              <a:buNone/>
            </a:pPr>
            <a:endParaRPr lang="hr-HR" smtClean="0"/>
          </a:p>
          <a:p>
            <a:pPr eaLnBrk="1" hangingPunct="1">
              <a:buFont typeface="Wingdings 2" pitchFamily="18" charset="2"/>
              <a:buNone/>
            </a:pPr>
            <a:endParaRPr lang="hr-HR" smtClean="0"/>
          </a:p>
        </p:txBody>
      </p:sp>
      <p:pic>
        <p:nvPicPr>
          <p:cNvPr id="1026" name="Picture 2" descr="https://encrypted-tbn2.google.com/images?q=tbn:ANd9GcRKTwsYsHkFvgxyJCaGKxQfIw_EhTrEzygnd9DrleCmC4vX_KSXwA"/>
          <p:cNvPicPr>
            <a:picLocks noChangeAspect="1" noChangeArrowheads="1"/>
          </p:cNvPicPr>
          <p:nvPr/>
        </p:nvPicPr>
        <p:blipFill>
          <a:blip r:embed="rId3" cstate="print"/>
          <a:srcRect/>
          <a:stretch>
            <a:fillRect/>
          </a:stretch>
        </p:blipFill>
        <p:spPr bwMode="auto">
          <a:xfrm>
            <a:off x="6286500" y="1143000"/>
            <a:ext cx="2733675" cy="166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85818"/>
          </a:xfrm>
        </p:spPr>
        <p:txBody>
          <a:bodyPr>
            <a:normAutofit fontScale="90000"/>
          </a:bodyPr>
          <a:lstStyle/>
          <a:p>
            <a:pPr marL="484632" indent="0" eaLnBrk="1" fontAlgn="auto" hangingPunct="1">
              <a:spcAft>
                <a:spcPts val="0"/>
              </a:spcAft>
              <a:defRPr/>
            </a:pPr>
            <a:r>
              <a:rPr lang="hr-HR" sz="4400" b="1" dirty="0" smtClean="0">
                <a:solidFill>
                  <a:srgbClr val="FF00FF"/>
                </a:solidFill>
              </a:rPr>
              <a:t>Opasnost iz kućne radinosti!</a:t>
            </a:r>
            <a:endParaRPr lang="hr-HR" dirty="0">
              <a:solidFill>
                <a:schemeClr val="accent1">
                  <a:tint val="83000"/>
                  <a:satMod val="150000"/>
                </a:schemeClr>
              </a:solidFill>
            </a:endParaRPr>
          </a:p>
        </p:txBody>
      </p:sp>
      <p:sp>
        <p:nvSpPr>
          <p:cNvPr id="35843" name="Content Placeholder 2"/>
          <p:cNvSpPr>
            <a:spLocks noGrp="1"/>
          </p:cNvSpPr>
          <p:nvPr>
            <p:ph idx="1"/>
          </p:nvPr>
        </p:nvSpPr>
        <p:spPr>
          <a:xfrm>
            <a:off x="684213" y="1571625"/>
            <a:ext cx="8229600" cy="5286375"/>
          </a:xfrm>
        </p:spPr>
        <p:txBody>
          <a:bodyPr/>
          <a:lstStyle/>
          <a:p>
            <a:pPr eaLnBrk="1" hangingPunct="1">
              <a:buClr>
                <a:srgbClr val="00B0F0"/>
              </a:buClr>
              <a:buFont typeface="Wingdings 2" pitchFamily="18" charset="2"/>
              <a:buNone/>
            </a:pPr>
            <a:endParaRPr lang="hr-HR" b="1" smtClean="0"/>
          </a:p>
          <a:p>
            <a:pPr eaLnBrk="1" hangingPunct="1">
              <a:buClr>
                <a:srgbClr val="00B0F0"/>
              </a:buClr>
            </a:pPr>
            <a:r>
              <a:rPr lang="hr-HR" b="1" smtClean="0"/>
              <a:t>proizvodnja u </a:t>
            </a:r>
          </a:p>
          <a:p>
            <a:pPr eaLnBrk="1" hangingPunct="1">
              <a:buClr>
                <a:srgbClr val="00B0F0"/>
              </a:buClr>
              <a:buFont typeface="Wingdings 2" pitchFamily="18" charset="2"/>
              <a:buNone/>
            </a:pPr>
            <a:r>
              <a:rPr lang="hr-HR" b="1" smtClean="0"/>
              <a:t>    improviziranim </a:t>
            </a:r>
          </a:p>
          <a:p>
            <a:pPr eaLnBrk="1" hangingPunct="1">
              <a:buClr>
                <a:srgbClr val="00B0F0"/>
              </a:buClr>
              <a:buFont typeface="Wingdings 2" pitchFamily="18" charset="2"/>
              <a:buNone/>
            </a:pPr>
            <a:r>
              <a:rPr lang="hr-HR" b="1" smtClean="0">
                <a:solidFill>
                  <a:srgbClr val="FFFF00"/>
                </a:solidFill>
              </a:rPr>
              <a:t>    </a:t>
            </a:r>
            <a:r>
              <a:rPr lang="hr-HR" b="1" smtClean="0"/>
              <a:t>kućnim laboratorijima</a:t>
            </a:r>
          </a:p>
          <a:p>
            <a:pPr eaLnBrk="1" hangingPunct="1">
              <a:buClr>
                <a:srgbClr val="00B0F0"/>
              </a:buClr>
              <a:buFont typeface="Wingdings 2" pitchFamily="18" charset="2"/>
              <a:buNone/>
            </a:pPr>
            <a:endParaRPr lang="hr-HR" b="1" smtClean="0"/>
          </a:p>
          <a:p>
            <a:pPr eaLnBrk="1" hangingPunct="1">
              <a:buClr>
                <a:srgbClr val="00B0F0"/>
              </a:buClr>
            </a:pPr>
            <a:r>
              <a:rPr lang="hr-HR" b="1" smtClean="0"/>
              <a:t>bez kontrole sastojaka</a:t>
            </a:r>
          </a:p>
          <a:p>
            <a:pPr eaLnBrk="1" hangingPunct="1">
              <a:buClr>
                <a:srgbClr val="00B0F0"/>
              </a:buClr>
              <a:buFont typeface="Wingdings 2" pitchFamily="18" charset="2"/>
              <a:buNone/>
            </a:pPr>
            <a:endParaRPr lang="hr-HR" b="1" smtClean="0"/>
          </a:p>
          <a:p>
            <a:pPr eaLnBrk="1" hangingPunct="1">
              <a:buClr>
                <a:srgbClr val="00B0F0"/>
              </a:buClr>
              <a:buFont typeface="Wingdings 2" pitchFamily="18" charset="2"/>
              <a:buNone/>
            </a:pPr>
            <a:endParaRPr lang="hr-HR" b="1" smtClean="0"/>
          </a:p>
        </p:txBody>
      </p:sp>
      <p:pic>
        <p:nvPicPr>
          <p:cNvPr id="5" name="Picture 4" descr="chemlab.jpg"/>
          <p:cNvPicPr>
            <a:picLocks noChangeAspect="1"/>
          </p:cNvPicPr>
          <p:nvPr/>
        </p:nvPicPr>
        <p:blipFill>
          <a:blip r:embed="rId3" cstate="print"/>
          <a:stretch>
            <a:fillRect/>
          </a:stretch>
        </p:blipFill>
        <p:spPr>
          <a:xfrm>
            <a:off x="5357818" y="857232"/>
            <a:ext cx="3179444" cy="23188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04118"/>
          </a:xfrm>
        </p:spPr>
        <p:txBody>
          <a:bodyPr/>
          <a:lstStyle/>
          <a:p>
            <a:pPr>
              <a:defRPr/>
            </a:pPr>
            <a:r>
              <a:rPr lang="hr-HR" b="1" dirty="0" smtClean="0">
                <a:solidFill>
                  <a:srgbClr val="FF00FF"/>
                </a:solidFill>
              </a:rPr>
              <a:t>Amfetamini</a:t>
            </a:r>
            <a:r>
              <a:rPr lang="hr-HR" b="1" dirty="0" smtClean="0"/>
              <a:t> </a:t>
            </a:r>
            <a:endParaRPr lang="hr-HR" b="1" dirty="0"/>
          </a:p>
        </p:txBody>
      </p:sp>
      <p:sp>
        <p:nvSpPr>
          <p:cNvPr id="36867" name="Content Placeholder 2"/>
          <p:cNvSpPr>
            <a:spLocks noGrp="1"/>
          </p:cNvSpPr>
          <p:nvPr>
            <p:ph idx="1"/>
          </p:nvPr>
        </p:nvSpPr>
        <p:spPr>
          <a:xfrm>
            <a:off x="457200" y="1882775"/>
            <a:ext cx="8229600" cy="4572000"/>
          </a:xfrm>
        </p:spPr>
        <p:txBody>
          <a:bodyPr/>
          <a:lstStyle/>
          <a:p>
            <a:pPr>
              <a:buClr>
                <a:schemeClr val="hlink"/>
              </a:buClr>
              <a:buFont typeface="Wingdings 2" pitchFamily="18" charset="2"/>
              <a:buChar char=""/>
            </a:pPr>
            <a:r>
              <a:rPr lang="hr-HR" b="1" smtClean="0"/>
              <a:t>speed </a:t>
            </a:r>
          </a:p>
          <a:p>
            <a:endParaRPr lang="hr-HR" b="1" smtClean="0"/>
          </a:p>
          <a:p>
            <a:pPr>
              <a:buClr>
                <a:schemeClr val="hlink"/>
              </a:buClr>
              <a:buFont typeface="Wingdings 2" pitchFamily="18" charset="2"/>
              <a:buChar char=""/>
            </a:pPr>
            <a:r>
              <a:rPr lang="hr-HR" b="1" smtClean="0"/>
              <a:t>sintetički stimulansi</a:t>
            </a:r>
          </a:p>
          <a:p>
            <a:endParaRPr lang="hr-HR" b="1" smtClean="0"/>
          </a:p>
          <a:p>
            <a:pPr>
              <a:buClr>
                <a:schemeClr val="hlink"/>
              </a:buClr>
              <a:buFont typeface="Wingdings 2" pitchFamily="18" charset="2"/>
              <a:buChar char=""/>
            </a:pPr>
            <a:r>
              <a:rPr lang="hr-HR" b="1" smtClean="0"/>
              <a:t>najčešće prva droga: povećava živahnost i samopouzdanje</a:t>
            </a:r>
          </a:p>
          <a:p>
            <a:endParaRPr lang="hr-HR" b="1" smtClean="0"/>
          </a:p>
          <a:p>
            <a:pPr>
              <a:buClr>
                <a:schemeClr val="hlink"/>
              </a:buClr>
              <a:buFont typeface="Wingdings 2" pitchFamily="18" charset="2"/>
              <a:buChar char=""/>
            </a:pPr>
            <a:r>
              <a:rPr lang="hr-HR" b="1" smtClean="0"/>
              <a:t>tjelesna i psihička ovisnost</a:t>
            </a:r>
          </a:p>
        </p:txBody>
      </p:sp>
      <p:pic>
        <p:nvPicPr>
          <p:cNvPr id="5" name="Picture 4" descr="Speed-Thinking.jpg"/>
          <p:cNvPicPr>
            <a:picLocks noChangeAspect="1"/>
          </p:cNvPicPr>
          <p:nvPr/>
        </p:nvPicPr>
        <p:blipFill>
          <a:blip r:embed="rId3" cstate="print"/>
          <a:stretch>
            <a:fillRect/>
          </a:stretch>
        </p:blipFill>
        <p:spPr>
          <a:xfrm>
            <a:off x="4881533" y="285728"/>
            <a:ext cx="3810026" cy="285752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8229600" cy="6169025"/>
          </a:xfrm>
        </p:spPr>
        <p:txBody>
          <a:bodyPr/>
          <a:lstStyle/>
          <a:p>
            <a:pPr eaLnBrk="1" hangingPunct="1"/>
            <a:endParaRPr lang="hr-HR" smtClean="0"/>
          </a:p>
          <a:p>
            <a:pPr eaLnBrk="1" hangingPunct="1">
              <a:buClr>
                <a:srgbClr val="00B0F0"/>
              </a:buClr>
            </a:pPr>
            <a:r>
              <a:rPr lang="hr-HR" b="1" smtClean="0"/>
              <a:t>prefrontalni korteks </a:t>
            </a:r>
            <a:r>
              <a:rPr lang="en-US" b="1" smtClean="0"/>
              <a:t>razvija se do </a:t>
            </a:r>
            <a:r>
              <a:rPr lang="hr-HR" b="1" smtClean="0">
                <a:solidFill>
                  <a:srgbClr val="FF00FF"/>
                </a:solidFill>
              </a:rPr>
              <a:t>sredine 20-ih godina</a:t>
            </a:r>
          </a:p>
          <a:p>
            <a:pPr eaLnBrk="1" hangingPunct="1">
              <a:buClr>
                <a:srgbClr val="00B0F0"/>
              </a:buClr>
            </a:pPr>
            <a:endParaRPr lang="hr-HR" sz="2000" b="1" smtClean="0">
              <a:solidFill>
                <a:srgbClr val="FF6600"/>
              </a:solidFill>
            </a:endParaRPr>
          </a:p>
          <a:p>
            <a:pPr eaLnBrk="1" hangingPunct="1">
              <a:buClr>
                <a:srgbClr val="00B0F0"/>
              </a:buClr>
            </a:pPr>
            <a:r>
              <a:rPr lang="en-US" b="1" smtClean="0"/>
              <a:t>razum, planiranje, određivanje prioriteta i procjen</a:t>
            </a:r>
            <a:r>
              <a:rPr lang="hr-HR" b="1" smtClean="0"/>
              <a:t>a</a:t>
            </a:r>
            <a:r>
              <a:rPr lang="en-US" b="1" smtClean="0"/>
              <a:t> posljedica </a:t>
            </a:r>
            <a:endParaRPr lang="hr-HR" b="1" smtClean="0"/>
          </a:p>
          <a:p>
            <a:pPr eaLnBrk="1" hangingPunct="1">
              <a:buFont typeface="Wingdings 2" pitchFamily="18" charset="2"/>
              <a:buNone/>
            </a:pPr>
            <a:endParaRPr lang="hr-HR" smtClean="0">
              <a:solidFill>
                <a:schemeClr val="accent1"/>
              </a:solidFill>
            </a:endParaRPr>
          </a:p>
          <a:p>
            <a:pPr eaLnBrk="1" hangingPunct="1">
              <a:buFont typeface="Wingdings 2" pitchFamily="18" charset="2"/>
              <a:buNone/>
            </a:pPr>
            <a:endParaRPr lang="hr-HR" smtClean="0">
              <a:solidFill>
                <a:schemeClr val="accent1"/>
              </a:solidFill>
            </a:endParaRPr>
          </a:p>
          <a:p>
            <a:pPr eaLnBrk="1" hangingPunct="1">
              <a:buFont typeface="Wingdings 2" pitchFamily="18" charset="2"/>
              <a:buNone/>
            </a:pPr>
            <a:endParaRPr lang="hr-HR" smtClean="0"/>
          </a:p>
          <a:p>
            <a:pPr eaLnBrk="1" hangingPunct="1">
              <a:buFont typeface="Wingdings 2" pitchFamily="18" charset="2"/>
              <a:buNone/>
            </a:pPr>
            <a:endParaRPr lang="hr-HR" smtClean="0"/>
          </a:p>
        </p:txBody>
      </p:sp>
      <p:pic>
        <p:nvPicPr>
          <p:cNvPr id="22530" name="Picture 2" descr="https://encrypted-tbn1.google.com/images?q=tbn:ANd9GcRFC2wCAzVNuv2ewhAgSzFHBdWormgHGfCpQFNSKmOkU7_dHn6lQw"/>
          <p:cNvPicPr>
            <a:picLocks noChangeAspect="1" noChangeArrowheads="1"/>
          </p:cNvPicPr>
          <p:nvPr/>
        </p:nvPicPr>
        <p:blipFill>
          <a:blip r:embed="rId3" cstate="print"/>
          <a:srcRect/>
          <a:stretch>
            <a:fillRect/>
          </a:stretch>
        </p:blipFill>
        <p:spPr bwMode="auto">
          <a:xfrm>
            <a:off x="4286248" y="3214686"/>
            <a:ext cx="4214842" cy="3315233"/>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200" y="642938"/>
            <a:ext cx="8229600" cy="5811837"/>
          </a:xfrm>
        </p:spPr>
        <p:txBody>
          <a:bodyPr/>
          <a:lstStyle/>
          <a:p>
            <a:endParaRPr lang="hr-HR" b="1" smtClean="0"/>
          </a:p>
          <a:p>
            <a:pPr>
              <a:buClr>
                <a:schemeClr val="hlink"/>
              </a:buClr>
              <a:buFont typeface="Wingdings 2" pitchFamily="18" charset="2"/>
              <a:buChar char=""/>
            </a:pPr>
            <a:r>
              <a:rPr lang="hr-HR" b="1" smtClean="0"/>
              <a:t>oslobađanje dopamina</a:t>
            </a:r>
          </a:p>
          <a:p>
            <a:pPr>
              <a:buClr>
                <a:schemeClr val="hlink"/>
              </a:buClr>
              <a:buFont typeface="Wingdings 2" pitchFamily="18" charset="2"/>
              <a:buChar char=""/>
            </a:pPr>
            <a:r>
              <a:rPr lang="hr-HR" b="1" smtClean="0"/>
              <a:t>dobro raspoloženje, </a:t>
            </a:r>
          </a:p>
          <a:p>
            <a:pPr>
              <a:buFont typeface="Wingdings 2" pitchFamily="18" charset="2"/>
              <a:buNone/>
            </a:pPr>
            <a:r>
              <a:rPr lang="hr-HR" b="1" smtClean="0"/>
              <a:t>    povećana aktivnost, </a:t>
            </a:r>
          </a:p>
          <a:p>
            <a:pPr>
              <a:buFont typeface="Wingdings 2" pitchFamily="18" charset="2"/>
              <a:buNone/>
            </a:pPr>
            <a:r>
              <a:rPr lang="hr-HR" b="1" smtClean="0"/>
              <a:t>    ubrzanost</a:t>
            </a:r>
          </a:p>
          <a:p>
            <a:pPr>
              <a:buFont typeface="Wingdings 2" pitchFamily="18" charset="2"/>
              <a:buNone/>
            </a:pPr>
            <a:endParaRPr lang="hr-HR" b="1" smtClean="0"/>
          </a:p>
          <a:p>
            <a:pPr>
              <a:buClr>
                <a:schemeClr val="hlink"/>
              </a:buClr>
              <a:buFont typeface="Wingdings 2" pitchFamily="18" charset="2"/>
              <a:buChar char=""/>
            </a:pPr>
            <a:r>
              <a:rPr lang="hr-HR" b="1" smtClean="0"/>
              <a:t>povećava znojenje, krvni tlak, puls, tjelesnu temperaturu</a:t>
            </a:r>
          </a:p>
        </p:txBody>
      </p:sp>
      <p:pic>
        <p:nvPicPr>
          <p:cNvPr id="37891" name="Picture 3" descr="images.jpeg"/>
          <p:cNvPicPr>
            <a:picLocks noChangeAspect="1"/>
          </p:cNvPicPr>
          <p:nvPr/>
        </p:nvPicPr>
        <p:blipFill>
          <a:blip r:embed="rId3" cstate="print"/>
          <a:srcRect/>
          <a:stretch>
            <a:fillRect/>
          </a:stretch>
        </p:blipFill>
        <p:spPr bwMode="auto">
          <a:xfrm>
            <a:off x="5651500" y="692150"/>
            <a:ext cx="3113088" cy="207168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457200" y="642938"/>
            <a:ext cx="8229600" cy="5811837"/>
          </a:xfrm>
        </p:spPr>
        <p:txBody>
          <a:bodyPr/>
          <a:lstStyle/>
          <a:p>
            <a:endParaRPr lang="hr-HR" b="1" smtClean="0"/>
          </a:p>
          <a:p>
            <a:pPr>
              <a:buClr>
                <a:schemeClr val="hlink"/>
              </a:buClr>
              <a:buFont typeface="Wingdings 2" pitchFamily="18" charset="2"/>
              <a:buChar char=""/>
            </a:pPr>
            <a:r>
              <a:rPr lang="hr-HR" b="1" smtClean="0"/>
              <a:t>fizički kolaps, </a:t>
            </a:r>
            <a:r>
              <a:rPr lang="hr-HR" b="1" smtClean="0">
                <a:solidFill>
                  <a:srgbClr val="FF00FF"/>
                </a:solidFill>
              </a:rPr>
              <a:t>moždani </a:t>
            </a:r>
            <a:r>
              <a:rPr lang="hr-HR" b="1" smtClean="0"/>
              <a:t>ili</a:t>
            </a:r>
            <a:r>
              <a:rPr lang="hr-HR" b="1" smtClean="0">
                <a:solidFill>
                  <a:srgbClr val="FF00FF"/>
                </a:solidFill>
              </a:rPr>
              <a:t> srčani udar</a:t>
            </a:r>
          </a:p>
          <a:p>
            <a:pPr>
              <a:buClr>
                <a:schemeClr val="hlink"/>
              </a:buClr>
              <a:buFont typeface="Wingdings 2" pitchFamily="18" charset="2"/>
              <a:buChar char=""/>
            </a:pPr>
            <a:r>
              <a:rPr lang="hr-HR" b="1" smtClean="0"/>
              <a:t>depresivnost i nesanica</a:t>
            </a:r>
          </a:p>
          <a:p>
            <a:endParaRPr lang="hr-HR" b="1" smtClean="0"/>
          </a:p>
          <a:p>
            <a:pPr>
              <a:buClr>
                <a:schemeClr val="hlink"/>
              </a:buClr>
              <a:buFont typeface="Wingdings 2" pitchFamily="18" charset="2"/>
              <a:buChar char=""/>
            </a:pPr>
            <a:r>
              <a:rPr lang="hr-HR" b="1" smtClean="0"/>
              <a:t>brojne kronične tegobe</a:t>
            </a:r>
          </a:p>
        </p:txBody>
      </p:sp>
      <p:pic>
        <p:nvPicPr>
          <p:cNvPr id="38915" name="Picture 3" descr="insomnia.jpg"/>
          <p:cNvPicPr>
            <a:picLocks noChangeAspect="1"/>
          </p:cNvPicPr>
          <p:nvPr/>
        </p:nvPicPr>
        <p:blipFill>
          <a:blip r:embed="rId3" cstate="print"/>
          <a:srcRect/>
          <a:stretch>
            <a:fillRect/>
          </a:stretch>
        </p:blipFill>
        <p:spPr bwMode="auto">
          <a:xfrm>
            <a:off x="3500438" y="3643313"/>
            <a:ext cx="4429125" cy="264318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89804"/>
          </a:xfrm>
        </p:spPr>
        <p:txBody>
          <a:bodyPr/>
          <a:lstStyle/>
          <a:p>
            <a:pPr marL="484632" indent="0" eaLnBrk="1" fontAlgn="auto" hangingPunct="1">
              <a:spcAft>
                <a:spcPts val="0"/>
              </a:spcAft>
              <a:defRPr/>
            </a:pPr>
            <a:r>
              <a:rPr lang="hr-HR" b="1" dirty="0" smtClean="0">
                <a:solidFill>
                  <a:srgbClr val="FF00FF"/>
                </a:solidFill>
                <a:effectLst/>
              </a:rPr>
              <a:t>Inhalanti</a:t>
            </a:r>
            <a:endParaRPr lang="hr-HR" b="1" dirty="0">
              <a:solidFill>
                <a:srgbClr val="FF00FF"/>
              </a:solidFill>
              <a:effectLst/>
            </a:endParaRPr>
          </a:p>
        </p:txBody>
      </p:sp>
      <p:sp>
        <p:nvSpPr>
          <p:cNvPr id="3" name="Content Placeholder 2"/>
          <p:cNvSpPr>
            <a:spLocks noGrp="1"/>
          </p:cNvSpPr>
          <p:nvPr>
            <p:ph idx="1"/>
          </p:nvPr>
        </p:nvSpPr>
        <p:spPr>
          <a:xfrm>
            <a:off x="214313" y="2000250"/>
            <a:ext cx="8472487" cy="4786313"/>
          </a:xfrm>
        </p:spPr>
        <p:txBody>
          <a:bodyPr/>
          <a:lstStyle/>
          <a:p>
            <a:pPr eaLnBrk="1" hangingPunct="1">
              <a:buClr>
                <a:srgbClr val="00B0F0"/>
              </a:buClr>
            </a:pPr>
            <a:r>
              <a:rPr lang="hr-HR" b="1" smtClean="0"/>
              <a:t>sprejevi, lijepila i sl. </a:t>
            </a:r>
          </a:p>
          <a:p>
            <a:pPr eaLnBrk="1" hangingPunct="1">
              <a:buClr>
                <a:srgbClr val="00B0F0"/>
              </a:buClr>
            </a:pPr>
            <a:endParaRPr lang="hr-HR" b="1" smtClean="0"/>
          </a:p>
          <a:p>
            <a:pPr eaLnBrk="1" hangingPunct="1">
              <a:buClr>
                <a:srgbClr val="00B0F0"/>
              </a:buClr>
            </a:pPr>
            <a:r>
              <a:rPr lang="hr-HR" b="1" smtClean="0"/>
              <a:t>promjene ponašanja slične kao kod pijenja alkohola</a:t>
            </a:r>
          </a:p>
          <a:p>
            <a:pPr eaLnBrk="1" hangingPunct="1">
              <a:buClr>
                <a:srgbClr val="00B0F0"/>
              </a:buClr>
            </a:pPr>
            <a:endParaRPr lang="hr-HR" b="1" smtClean="0"/>
          </a:p>
          <a:p>
            <a:pPr eaLnBrk="1" hangingPunct="1">
              <a:buClr>
                <a:srgbClr val="00B0F0"/>
              </a:buClr>
            </a:pPr>
            <a:r>
              <a:rPr lang="hr-HR" b="1" smtClean="0"/>
              <a:t>glavobolja i dugi period mamurnosti </a:t>
            </a:r>
          </a:p>
          <a:p>
            <a:pPr eaLnBrk="1" hangingPunct="1"/>
            <a:endParaRPr lang="hr-HR" smtClean="0"/>
          </a:p>
        </p:txBody>
      </p:sp>
      <p:pic>
        <p:nvPicPr>
          <p:cNvPr id="5" name="Picture 4" descr="nose-221x300.jpg"/>
          <p:cNvPicPr>
            <a:picLocks noChangeAspect="1"/>
          </p:cNvPicPr>
          <p:nvPr/>
        </p:nvPicPr>
        <p:blipFill>
          <a:blip r:embed="rId3" cstate="print"/>
          <a:stretch>
            <a:fillRect/>
          </a:stretch>
        </p:blipFill>
        <p:spPr>
          <a:xfrm>
            <a:off x="5429256" y="285728"/>
            <a:ext cx="2105025" cy="28575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88"/>
            <a:ext cx="8229600" cy="5786437"/>
          </a:xfrm>
        </p:spPr>
        <p:txBody>
          <a:bodyPr/>
          <a:lstStyle/>
          <a:p>
            <a:pPr eaLnBrk="1" hangingPunct="1">
              <a:buClr>
                <a:srgbClr val="00B0F0"/>
              </a:buClr>
            </a:pPr>
            <a:endParaRPr lang="hr-HR" b="1" smtClean="0"/>
          </a:p>
          <a:p>
            <a:pPr eaLnBrk="1" hangingPunct="1">
              <a:buClr>
                <a:srgbClr val="00B0F0"/>
              </a:buClr>
            </a:pPr>
            <a:r>
              <a:rPr lang="hr-HR" b="1" smtClean="0"/>
              <a:t>teška oštećenja s mogućim smrtnim ishodom</a:t>
            </a:r>
          </a:p>
          <a:p>
            <a:pPr eaLnBrk="1" hangingPunct="1">
              <a:buClr>
                <a:srgbClr val="00B0F0"/>
              </a:buClr>
            </a:pPr>
            <a:endParaRPr lang="hr-HR" b="1" smtClean="0"/>
          </a:p>
          <a:p>
            <a:pPr eaLnBrk="1" hangingPunct="1">
              <a:buClr>
                <a:srgbClr val="00B0F0"/>
              </a:buClr>
            </a:pPr>
            <a:r>
              <a:rPr lang="hr-HR" b="1" smtClean="0"/>
              <a:t>mogućnost </a:t>
            </a:r>
            <a:r>
              <a:rPr lang="hr-HR" b="1" smtClean="0">
                <a:solidFill>
                  <a:srgbClr val="FF00FF"/>
                </a:solidFill>
              </a:rPr>
              <a:t>smrtnog ishoda</a:t>
            </a:r>
            <a:r>
              <a:rPr lang="hr-HR" b="1" smtClean="0"/>
              <a:t/>
            </a:r>
            <a:br>
              <a:rPr lang="hr-HR" b="1" smtClean="0"/>
            </a:br>
            <a:r>
              <a:rPr lang="hr-HR" b="1" smtClean="0"/>
              <a:t> i kod prvog udisanja</a:t>
            </a:r>
          </a:p>
          <a:p>
            <a:pPr eaLnBrk="1" hangingPunct="1">
              <a:buFont typeface="Wingdings 2" pitchFamily="18" charset="2"/>
              <a:buNone/>
            </a:pPr>
            <a:endParaRPr lang="hr-HR" smtClean="0"/>
          </a:p>
          <a:p>
            <a:pPr eaLnBrk="1" hangingPunct="1">
              <a:buFont typeface="Wingdings 2" pitchFamily="18" charset="2"/>
              <a:buNone/>
            </a:pPr>
            <a:endParaRPr lang="hr-HR" smtClean="0"/>
          </a:p>
        </p:txBody>
      </p:sp>
      <p:pic>
        <p:nvPicPr>
          <p:cNvPr id="4" name="Picture 3" descr="graphic-1.gif"/>
          <p:cNvPicPr>
            <a:picLocks noChangeAspect="1"/>
          </p:cNvPicPr>
          <p:nvPr/>
        </p:nvPicPr>
        <p:blipFill>
          <a:blip r:embed="rId3" cstate="print"/>
          <a:stretch>
            <a:fillRect/>
          </a:stretch>
        </p:blipFill>
        <p:spPr>
          <a:xfrm>
            <a:off x="5643570" y="2786058"/>
            <a:ext cx="3000396" cy="383771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9072594" cy="785818"/>
          </a:xfrm>
        </p:spPr>
        <p:txBody>
          <a:bodyPr>
            <a:normAutofit fontScale="90000"/>
          </a:bodyPr>
          <a:lstStyle/>
          <a:p>
            <a:pPr marL="484632" indent="0" eaLnBrk="1" fontAlgn="auto" hangingPunct="1">
              <a:spcAft>
                <a:spcPts val="0"/>
              </a:spcAft>
              <a:defRPr/>
            </a:pPr>
            <a:r>
              <a:rPr lang="hr-HR" sz="4000" b="1" dirty="0" smtClean="0">
                <a:solidFill>
                  <a:srgbClr val="FF00FF"/>
                </a:solidFill>
                <a:effectLst>
                  <a:outerShdw blurRad="38100" dist="38100" dir="2700000" algn="tl">
                    <a:srgbClr val="000000">
                      <a:alpha val="43137"/>
                    </a:srgbClr>
                  </a:outerShdw>
                </a:effectLst>
              </a:rPr>
              <a:t>“Sudden Sniffing Death Syndrome”</a:t>
            </a:r>
            <a:endParaRPr lang="hr-HR" sz="4000" b="1" dirty="0">
              <a:solidFill>
                <a:srgbClr val="FF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4313" y="1000125"/>
            <a:ext cx="8786812" cy="5715000"/>
          </a:xfrm>
        </p:spPr>
        <p:txBody>
          <a:bodyPr/>
          <a:lstStyle/>
          <a:p>
            <a:pPr eaLnBrk="1" hangingPunct="1">
              <a:buClr>
                <a:srgbClr val="00B0F0"/>
              </a:buClr>
            </a:pPr>
            <a:r>
              <a:rPr lang="hr-HR" b="1" smtClean="0"/>
              <a:t>sindrom iznenadne smrti od udisanja zbog </a:t>
            </a:r>
            <a:r>
              <a:rPr lang="hr-HR" b="1" smtClean="0">
                <a:solidFill>
                  <a:srgbClr val="FF00FF"/>
                </a:solidFill>
              </a:rPr>
              <a:t>zastoja rada srca</a:t>
            </a:r>
          </a:p>
          <a:p>
            <a:pPr eaLnBrk="1" hangingPunct="1">
              <a:buClr>
                <a:srgbClr val="00B0F0"/>
              </a:buClr>
              <a:buFont typeface="Wingdings 2" pitchFamily="18" charset="2"/>
              <a:buNone/>
            </a:pPr>
            <a:endParaRPr lang="hr-HR" sz="3600" b="1" smtClean="0"/>
          </a:p>
          <a:p>
            <a:pPr eaLnBrk="1" hangingPunct="1">
              <a:buClr>
                <a:srgbClr val="00B0F0"/>
              </a:buClr>
            </a:pPr>
            <a:r>
              <a:rPr lang="hr-HR" b="1" smtClean="0"/>
              <a:t>Amber Suri Talley, SAD</a:t>
            </a:r>
          </a:p>
          <a:p>
            <a:pPr eaLnBrk="1" hangingPunct="1">
              <a:buClr>
                <a:srgbClr val="00B0F0"/>
              </a:buClr>
            </a:pPr>
            <a:r>
              <a:rPr lang="hr-HR" b="1" smtClean="0"/>
              <a:t>17 godina</a:t>
            </a:r>
          </a:p>
          <a:p>
            <a:pPr eaLnBrk="1" hangingPunct="1">
              <a:buClr>
                <a:srgbClr val="00B0F0"/>
              </a:buClr>
            </a:pPr>
            <a:r>
              <a:rPr lang="hr-HR" b="1" smtClean="0"/>
              <a:t>udisala je freon</a:t>
            </a:r>
          </a:p>
          <a:p>
            <a:pPr eaLnBrk="1" hangingPunct="1">
              <a:buClr>
                <a:srgbClr val="00B0F0"/>
              </a:buClr>
            </a:pPr>
            <a:r>
              <a:rPr lang="hr-HR" b="1" smtClean="0"/>
              <a:t>6.2.2009. - pronađena je mrtva iza stambenog bloka</a:t>
            </a:r>
          </a:p>
          <a:p>
            <a:pPr eaLnBrk="1" hangingPunct="1">
              <a:buClr>
                <a:srgbClr val="00B0F0"/>
              </a:buClr>
            </a:pPr>
            <a:r>
              <a:rPr lang="hr-HR" b="1" smtClean="0"/>
              <a:t>obdukcijom je utvrđeno da je do smrti došlo uslijed zastoja rada srca i prestanka disanja</a:t>
            </a:r>
          </a:p>
        </p:txBody>
      </p:sp>
      <p:sp>
        <p:nvSpPr>
          <p:cNvPr id="41988" name="AutoShape 2" descr="data:image/jpeg;base64,/9j/4AAQSkZJRgABAQAAAQABAAD/2wBDAAkGBwgHBgkIBwgKCgkLDRYPDQwMDRsUFRAWIB0iIiAdHx8kKDQsJCYxJx8fLT0tMTU3Ojo6Iys/RD84QzQ5Ojf/2wBDAQoKCg0MDRoPDxo3JR8lNzc3Nzc3Nzc3Nzc3Nzc3Nzc3Nzc3Nzc3Nzc3Nzc3Nzc3Nzc3Nzc3Nzc3Nzc3Nzc3Nzf/wAARCAChAHkDASIAAhEBAxEB/8QAGwAAAgMBAQEAAAAAAAAAAAAABAYCAwUABwH/xABDEAACAQMCAwUFAgoIBwAAAAABAgMABBESIQUxQRMiUWFxBhQygaFSkRUjM0JTYpKx0eEHJCU0cpOy8DZDVGN1wfH/xAAYAQADAQEAAAAAAAAAAAAAAAABAgMEAP/EACARAAICAgMAAwEAAAAAAAAAAAABAhEDIRIxQQQTIhT/2gAMAwEAAhEDEQA/AA4wY2B2wOnjX3BXvLzNfEcEA86k7ZVSnMLvkdazFD68kzqMuWIqyJcAhsah0NQtAH1ayAOXzo5LfVg6s5FA4CJ15JII6E+NSuZjFw+TcLI/dDcqk8DLL3FwAedY3tJfR20iQyMXA306uvpXPfQT4sqjeTJwtDT8eQOVQqw5anO1Yt1xaW5TsQdMatkIev3VlXLOxXfGegroYvWc510Mt9ey3cRUJGyNv3dyazbfiV3YW8tvF2fZO2ohlzv40DHdyQxmJXbBG2GIxUZJ457dkZ5O1HUnINWUIi2zQi4/cFsScsY2UcqItb2NpdKxbtvgLkmlIpKrEvkjxBrR4fcyW0qFJWUg5Vgd/wCY8jtSSxRoDd6GJp2OTEgGc6gDnbwq5JTtmLJGNTr0FE2hhmjWcnc7tjbJzv5D0GBU7hM6VikOFORlutZnUTvraQKZppWKONec4Ubn5edQxF4y/wCXRBiDZxIBMTlnOASfl1qvF1/1Q/zDXWA31DOcuB5HGK5mC7YJNWMGAAzmokasVcc+xMYxncHrmiDcYAwSCBzqy2iSUd8+VC35SCKQjcDkTSnFPFuLmytG0ENK+y56edIc4nuZGmdiXO+Tvk0Vf3xmumLkkDYDwFD9qScnV/hFWjEVlcdvoXoTzIr72ayPgqAR9o1eJImG4VG8cb0HcKzN8ec+VOKffdJTOAuCxGMUPPavbthl3FbvCOHymHt5ZkEPIk9KD4tGUd+yfWoOxFELRmRNgDUAR4Y6V9kWMASBW0/q9Kgk4ydahumTzFfVYgjfIPWgAZPZy4EkbRqSQN9z0raGEIZQAVYNqB60tezCqJJdjgYwOlMrEkgiM6QdsbZ8d6y5Fs0J2gHiSzvcuyrrLZHqeRNBe5336NfvFa4LohI7w3wDvgVT7tH4J+2aSkI8V7GRA0h1EbAb6dgKgUy7MGGkdBzrouyjXIEjt1MrZ+4VxLszaRpHgBVAE45VXTlDn7Odz/Cs/wBpL7+zLhoYViwuARuTnzNGCM89gTypa9s7gw28dsuxlbUT5Cils4VdWpzljjqTRcUiKu3Lx6tWSz5OkchR1u6xrqY5NX6E7CZAzg6UwPOgWZon7znny5mtO2tL3iBxGjBPHqa1LT2XkZvxhAA57UHJIZQbArC6LwNG6uQdwAcA1n8QLRvqQspHQ0/2fAYoY90yPSsv2g4TE0ZMahSB0HOkU9lHjdCE8qSE6gA/jVauUb99W3ts0bt3cAHl4UHqbGDzHKrdkBr9l0eYz9kUyhDZbw8KZZo5bbsxMTpO6gNqBPXak72QvDDxDRnCuvL06Gm6/Z5IbWJBrLEZHXlvWfJHZSLopllGC6gajsqjktV9/wDRGowGNoArlgcbbYz4VDT+u/7f8qnRVOxmZdZ5aSamu22rOOdQYBiowcDrnrUhkAjn8s0yJFoOBg7nrtSR7fDRNbtnIZDj/f3U7gk6SD16j5Uq+39k09pDdqw/FDSw/VON/pTRezmI0QLEBQSx8KbfZ32XmvXWWdSEHIHrWp7AezsEjLc3CBu4CCw2BO/7sV6FHBBB8DLjyxRnN3SKY8frMq04TFaxiNUwPSiWt1UjQuw8NqNuJUVTpcZFAmZueNjipdlUiMuAukVmX1vrU6hnNaBlDc8AUHczwKCGkAPiTXIa0hK4twztHOBShxC0e1mwwI8D416ZI9pJIR26Fj50ue0fD+1id030b1WEndMhkja0K3CWZeIQAbanAr0TiilYY5AwBDc+WNqQuBxM/E7c9nr0yAkDlivQeML/AFIrjB1gKfOmyEkZkcqtpCNnbIVlzjPSoa7jwH1rnCRxLlpMjopxg+NfO0h/SfSs9j8mhuWMlSScZ6H+NfAcEqGHlmrW2bxA578qp7TOc7DAphSW+Rg5xvyoa94PPx2SKwhePVr7TS3wyBBqK/MDFEEgHUSTnkDUuD3osuPWV2fycUmWA6g7H6Zpo9nMssbNY/Zi0meWS3V49cgXbnv9OXypQ4jxm3tmK2V3e56FTsfvr09+GgcNl4bcKSIy8exxlcnBHqMV5xxng0dl2tp2QeF31LnZlPkf5V0Uk3ZZ8q0BcO45eSPkXbSITv2vP76d4bppoteCdqS7Dh0AWOGCNhpPMDUWPmdq9M4VwYJw0hxyHXnihJLweNpbE/jl+8MOmNxGT1IzSPc8QfWTolnO5y7kbenKnX2h4c00rnSTg4AFLt1w9JIkjkjBEbErkU0K9Fnb6BuGX1lcOsc9v2Tt8DeNb0duEtZxqZ1KnSW6bVnWnBlnki7QZWIYUKMBa3OIhLThsvQKh6+VdJq9AV1swvZmzNtGJHGe7hfPNbnFcyWMjYJ06T881n8LB91iSRyMIMeVGX7EWZQKCj48c1zZL0Etrp4JVZQx05GrmNx/Op4tv1/2aphyIxgZBAxk7A5q33g/ok+4Ug7GM6znJPe5YIIqvSN9ByKEkd7Qp2aj3Q/GBzi8x5UXbmGa3MqsrqThSOtNRNkCRpJ3yMnB8qAx+XI2/N8sD/6a0FhjwTLggnocGjOA8Gtr64aKZ5RBFmSU5HeXPIHp60ThumMhsbG7lRl7eJdQY7jYY+lVTWVpdoO3iRj4kb0y3dlDf8E7O1VVXs9UIH5uOQH7vnSE/EnVdLZBHMeFDIqlaNGGVqma1pw3h8G8EKK2eeK0pZFitioGMilnhEs1xdq8hKwqdz40wXksfYkg9KVMpQp3RBuH19fGvq21pImTGur0qripUudJ3oSG4dFwc0bOoLnWKFPxaKM+FZc/DjxVGiLhI170hxzA6CiJZWfGd6nCWjRUGO8wznrRxq2TyukB3nB39594RWS2cB1KAd0nmKGnVnLROJdEY7hbB0jzx1p2tWWQhGP4pl5MOvhQHGOCKyGazXDLzjGwIqssXqM6mJ5UKgU6SF5HmPLPnVGlv1P26+XcvZcTmBRgAowvifMeNDduPtfSocWNyNxjkF9ioGOWx8qMtoY4YooVTQCuph0yazoWN12IR1KOcZz06n7q05LhGGojCgfF5VShGy4wqV73dB546VvcIQWXB5XCgveNnB2OgbfU5pfSQgHu6snYDny5U+cAsUuND3CgwQKEGrkSB1pZJtUhsbSfJh/sddmW0lgb/lNkeGDS17WcPWx4k8rLiCYl1PQHqPv3rcPtPwyyuGS3t0WNm7z5C6vPFFcTuOD8e4Y0Ruo+8NSNneNvEiikpQq+ij5RnyrsUOGcRspEMasAV/NO1AcZmvkbFqpeLw8Kru7RY4TDLArhTpLAVhTxRocQ3MsBA3Cyn/3SJGiP6CI+2kcNdAhh+bmpPcxOxRWBYbYFY8Vq0j9+aRl8251oxWyqAI4wuOgHOurwEtBcQ1EZx5+FGRlQw07no38KCWJhjXsB0NaFpCzsAoOfrWjHGjLklbD7QlHDk4Oeppgg1TR6lGH8lO9ZtlCkeCWA8xv9etbELKAOfrg1cixH9r+BdpIvEYUzcIQsmWwGXxPpSb+D7r9Ja/5w/hXtU6RvGw2wRggjnWP+CLT9FH+xSuFnchAstCzayQvcwuPOiJe8+knAzmqrMR+7Bywy2c7b4FXmVWByTg+IrMMycMoHdMoLN15Y+dem8Ini9xktYpBI0JaN2X7WN/rXmvDYwt7GwZTpy2PQZr0P2Shjk9lLG4hCiRy0pKjGpmYsfU71TGrbSA3SFAWtpK2ks2vqPCj7KxsfflkiXsip1DI546Vq3VvHbz4ZE0zZZGAxnJ5eu9VSW8KMuHwx5VN/G4LlezT/AEub4pBElslzbvPDod4z341Iyy+OPEUrcSj4dMSWVAw8dsffRnFLCVZe2RzsBgqcYq7gzW9zdx2/EreGYyHCyugLA+ZpG05JNUPBfnkt0L8MERcJaprc8gu9bNtwedYssNBb4iedO0HC7W1VjDBHCDz0KBQfE3S2heVtkUbk8zV44lHZCeXkKMtmscgRR3j4/vou2gBARM46t41O3gkkXt5QRJLvj7K9BWrw+3U8xy2AqiJ2TsrPChiABjY1qRwd0YVj8qvtoVKg9OQqNxxKCHuRguw2IXkPnT2o9i030Qa2bG6YHqKr93Ph9R/GgbnjN1v2aIPkTQf4av8A/t/sH+NL90A/TM84ZQFwjdwDH3CpEgoQAVA655iqNYGxODzIqyPBwJTqOOh5VmOL00GYLq+Pu5PTavR/6Npi/sJwkMNLRKI3H6ynSa8tlYZBD94DIB5nFPX9FN6rWnFOFSMQYrgzIGO5STvZ/ayPlVsL8FkMPGlUOrFAyrucdA3Ij15etZMqssYcbr0J5gU0XCxApHOAARlS3TPOsfiNtJZOdCa4TuB9n+NNlg5KkGEnF3YFdshsiM5I2Ppmsm2UJPEw2ZXUgD1qy5mjj1d74lPWruB2MzzR3E40wxnUAwwWPTFZMmKTyLfRuw5Usbb9HeQrnLYwOYNKPGrs8Rvlt0z2CNuByJo7iXEHELhTuc71gWcoifVIRknUa3VSMCd7N2SSNQMsMjb0r7HcIskMROkyt9BSlxDibFJlU4Ytsfnmgb3jTi7imiYg2soYEfZ2pHKhkrPQeIcSaRzbQNpVe67ePlQq7LgDAoKxw8at0IB+lFMTjask5Ns1RVIhKRg+VD4XwqUjkA5oTtfI0g4gmXBBwSR67VMTnTqYgdc5xih0Y4YltKnpzrhJGVKlEIXb51YxF76u0DsFOkY1DkAaP4RxX8DcZtOI7iNj7vchTzjbk3yP0JrOyZBhiApG/pU9MbwyRS7o6FCFAOQfXrTRdOzj3NLmC4tgJFWRfiIHX0NDsFSLSp94tzuFJyRXnPsT7U2clnbcLuLwtcxppic7GRV2APgw5EUyzXM0XfhYjxKbqflWxbVk62HS/wBWJkj0vCDz07r69aFuOJoe6rZGOdAvx79LA2rkXj6+orFv7y2nYvEzRSZzywD8ulI6Ww7Zo33EAeRGOtYN3f5J0nes26uZc4LKfMGhHmY/Ec0rnY8Y0XTzs7Hehcu4YZ2IqM04Qb4B8Kq96LghNhjn1qTYx6hwkk2kJbnoXI+VaGBigOFgrbxr+qP3VogbVnZoT0BTrgH0oXTWjOM58KH0+lANnlEH5IetWj4pP8Rrq6qmQvk/IfKpR/kH/wAL/vFdXUTkLFh/xLB/5CH/AFLXs/D/AI5/Vv8AUa6urVHoR9gLf3yT5fuoW85fKurqWQyMO45/KgW+KurqkUAbz+8v/vpVSfBXV1czj13h35JPSjxyrq6s77Lropn+Gha6uoHH/9k="/>
          <p:cNvSpPr>
            <a:spLocks noChangeAspect="1" noChangeArrowheads="1"/>
          </p:cNvSpPr>
          <p:nvPr/>
        </p:nvSpPr>
        <p:spPr bwMode="auto">
          <a:xfrm>
            <a:off x="0" y="-585788"/>
            <a:ext cx="923925" cy="1228726"/>
          </a:xfrm>
          <a:prstGeom prst="rect">
            <a:avLst/>
          </a:prstGeom>
          <a:noFill/>
          <a:ln w="9525">
            <a:noFill/>
            <a:miter lim="800000"/>
            <a:headEnd/>
            <a:tailEnd/>
          </a:ln>
        </p:spPr>
        <p:txBody>
          <a:bodyPr/>
          <a:lstStyle/>
          <a:p>
            <a:endParaRPr lang="hr-HR">
              <a:latin typeface="Century Gothic" pitchFamily="34" charset="0"/>
            </a:endParaRPr>
          </a:p>
        </p:txBody>
      </p:sp>
      <p:sp>
        <p:nvSpPr>
          <p:cNvPr id="41989" name="AutoShape 4" descr="data:image/jpeg;base64,/9j/4AAQSkZJRgABAQAAAQABAAD/2wBDAAkGBwgHBgkIBwgKCgkLDRYPDQwMDRsUFRAWIB0iIiAdHx8kKDQsJCYxJx8fLT0tMTU3Ojo6Iys/RD84QzQ5Ojf/2wBDAQoKCg0MDRoPDxo3JR8lNzc3Nzc3Nzc3Nzc3Nzc3Nzc3Nzc3Nzc3Nzc3Nzc3Nzc3Nzc3Nzc3Nzc3Nzc3Nzc3Nzf/wAARCAChAHkDASIAAhEBAxEB/8QAGwAAAgMBAQEAAAAAAAAAAAAABAYCAwUABwH/xABDEAACAQMCAwUFAgoIBwAAAAABAgMABBESIQUxQRMiUWFxBhQygaFSkRUjM0JTYpKx0eEHJCU0cpOy8DZDVGN1wfH/xAAYAQADAQEAAAAAAAAAAAAAAAABAgMEAP/EACARAAICAgMAAwEAAAAAAAAAAAABAhEDIRIxQQQTIhT/2gAMAwEAAhEDEQA/AA4wY2B2wOnjX3BXvLzNfEcEA86k7ZVSnMLvkdazFD68kzqMuWIqyJcAhsah0NQtAH1ayAOXzo5LfVg6s5FA4CJ15JII6E+NSuZjFw+TcLI/dDcqk8DLL3FwAedY3tJfR20iQyMXA306uvpXPfQT4sqjeTJwtDT8eQOVQqw5anO1Yt1xaW5TsQdMatkIev3VlXLOxXfGegroYvWc510Mt9ey3cRUJGyNv3dyazbfiV3YW8tvF2fZO2ohlzv40DHdyQxmJXbBG2GIxUZJ457dkZ5O1HUnINWUIi2zQi4/cFsScsY2UcqItb2NpdKxbtvgLkmlIpKrEvkjxBrR4fcyW0qFJWUg5Vgd/wCY8jtSSxRoDd6GJp2OTEgGc6gDnbwq5JTtmLJGNTr0FE2hhmjWcnc7tjbJzv5D0GBU7hM6VikOFORlutZnUTvraQKZppWKONec4Ubn5edQxF4y/wCXRBiDZxIBMTlnOASfl1qvF1/1Q/zDXWA31DOcuB5HGK5mC7YJNWMGAAzmokasVcc+xMYxncHrmiDcYAwSCBzqy2iSUd8+VC35SCKQjcDkTSnFPFuLmytG0ENK+y56edIc4nuZGmdiXO+Tvk0Vf3xmumLkkDYDwFD9qScnV/hFWjEVlcdvoXoTzIr72ayPgqAR9o1eJImG4VG8cb0HcKzN8ec+VOKffdJTOAuCxGMUPPavbthl3FbvCOHymHt5ZkEPIk9KD4tGUd+yfWoOxFELRmRNgDUAR4Y6V9kWMASBW0/q9Kgk4ydahumTzFfVYgjfIPWgAZPZy4EkbRqSQN9z0raGEIZQAVYNqB60tezCqJJdjgYwOlMrEkgiM6QdsbZ8d6y5Fs0J2gHiSzvcuyrrLZHqeRNBe5336NfvFa4LohI7w3wDvgVT7tH4J+2aSkI8V7GRA0h1EbAb6dgKgUy7MGGkdBzrouyjXIEjt1MrZ+4VxLszaRpHgBVAE45VXTlDn7Odz/Cs/wBpL7+zLhoYViwuARuTnzNGCM89gTypa9s7gw28dsuxlbUT5Cils4VdWpzljjqTRcUiKu3Lx6tWSz5OkchR1u6xrqY5NX6E7CZAzg6UwPOgWZon7znny5mtO2tL3iBxGjBPHqa1LT2XkZvxhAA57UHJIZQbArC6LwNG6uQdwAcA1n8QLRvqQspHQ0/2fAYoY90yPSsv2g4TE0ZMahSB0HOkU9lHjdCE8qSE6gA/jVauUb99W3ts0bt3cAHl4UHqbGDzHKrdkBr9l0eYz9kUyhDZbw8KZZo5bbsxMTpO6gNqBPXak72QvDDxDRnCuvL06Gm6/Z5IbWJBrLEZHXlvWfJHZSLopllGC6gajsqjktV9/wDRGowGNoArlgcbbYz4VDT+u/7f8qnRVOxmZdZ5aSamu22rOOdQYBiowcDrnrUhkAjn8s0yJFoOBg7nrtSR7fDRNbtnIZDj/f3U7gk6SD16j5Uq+39k09pDdqw/FDSw/VON/pTRezmI0QLEBQSx8KbfZ32XmvXWWdSEHIHrWp7AezsEjLc3CBu4CCw2BO/7sV6FHBBB8DLjyxRnN3SKY8frMq04TFaxiNUwPSiWt1UjQuw8NqNuJUVTpcZFAmZueNjipdlUiMuAukVmX1vrU6hnNaBlDc8AUHczwKCGkAPiTXIa0hK4twztHOBShxC0e1mwwI8D416ZI9pJIR26Fj50ue0fD+1id030b1WEndMhkja0K3CWZeIQAbanAr0TiilYY5AwBDc+WNqQuBxM/E7c9nr0yAkDlivQeML/AFIrjB1gKfOmyEkZkcqtpCNnbIVlzjPSoa7jwH1rnCRxLlpMjopxg+NfO0h/SfSs9j8mhuWMlSScZ6H+NfAcEqGHlmrW2bxA578qp7TOc7DAphSW+Rg5xvyoa94PPx2SKwhePVr7TS3wyBBqK/MDFEEgHUSTnkDUuD3osuPWV2fycUmWA6g7H6Zpo9nMssbNY/Zi0meWS3V49cgXbnv9OXypQ4jxm3tmK2V3e56FTsfvr09+GgcNl4bcKSIy8exxlcnBHqMV5xxng0dl2tp2QeF31LnZlPkf5V0Uk3ZZ8q0BcO45eSPkXbSITv2vP76d4bppoteCdqS7Dh0AWOGCNhpPMDUWPmdq9M4VwYJw0hxyHXnihJLweNpbE/jl+8MOmNxGT1IzSPc8QfWTolnO5y7kbenKnX2h4c00rnSTg4AFLt1w9JIkjkjBEbErkU0K9Fnb6BuGX1lcOsc9v2Tt8DeNb0duEtZxqZ1KnSW6bVnWnBlnki7QZWIYUKMBa3OIhLThsvQKh6+VdJq9AV1swvZmzNtGJHGe7hfPNbnFcyWMjYJ06T881n8LB91iSRyMIMeVGX7EWZQKCj48c1zZL0Etrp4JVZQx05GrmNx/Op4tv1/2aphyIxgZBAxk7A5q33g/ok+4Ug7GM6znJPe5YIIqvSN9ByKEkd7Qp2aj3Q/GBzi8x5UXbmGa3MqsrqThSOtNRNkCRpJ3yMnB8qAx+XI2/N8sD/6a0FhjwTLggnocGjOA8Gtr64aKZ5RBFmSU5HeXPIHp60ThumMhsbG7lRl7eJdQY7jYY+lVTWVpdoO3iRj4kb0y3dlDf8E7O1VVXs9UIH5uOQH7vnSE/EnVdLZBHMeFDIqlaNGGVqma1pw3h8G8EKK2eeK0pZFitioGMilnhEs1xdq8hKwqdz40wXksfYkg9KVMpQp3RBuH19fGvq21pImTGur0qripUudJ3oSG4dFwc0bOoLnWKFPxaKM+FZc/DjxVGiLhI170hxzA6CiJZWfGd6nCWjRUGO8wznrRxq2TyukB3nB39594RWS2cB1KAd0nmKGnVnLROJdEY7hbB0jzx1p2tWWQhGP4pl5MOvhQHGOCKyGazXDLzjGwIqssXqM6mJ5UKgU6SF5HmPLPnVGlv1P26+XcvZcTmBRgAowvifMeNDduPtfSocWNyNxjkF9ioGOWx8qMtoY4YooVTQCuph0yazoWN12IR1KOcZz06n7q05LhGGojCgfF5VShGy4wqV73dB546VvcIQWXB5XCgveNnB2OgbfU5pfSQgHu6snYDny5U+cAsUuND3CgwQKEGrkSB1pZJtUhsbSfJh/sddmW0lgb/lNkeGDS17WcPWx4k8rLiCYl1PQHqPv3rcPtPwyyuGS3t0WNm7z5C6vPFFcTuOD8e4Y0Ruo+8NSNneNvEiikpQq+ij5RnyrsUOGcRspEMasAV/NO1AcZmvkbFqpeLw8Kru7RY4TDLArhTpLAVhTxRocQ3MsBA3Cyn/3SJGiP6CI+2kcNdAhh+bmpPcxOxRWBYbYFY8Vq0j9+aRl8251oxWyqAI4wuOgHOurwEtBcQ1EZx5+FGRlQw07no38KCWJhjXsB0NaFpCzsAoOfrWjHGjLklbD7QlHDk4Oeppgg1TR6lGH8lO9ZtlCkeCWA8xv9etbELKAOfrg1cixH9r+BdpIvEYUzcIQsmWwGXxPpSb+D7r9Ja/5w/hXtU6RvGw2wRggjnWP+CLT9FH+xSuFnchAstCzayQvcwuPOiJe8+knAzmqrMR+7Bywy2c7b4FXmVWByTg+IrMMycMoHdMoLN15Y+dem8Ini9xktYpBI0JaN2X7WN/rXmvDYwt7GwZTpy2PQZr0P2Shjk9lLG4hCiRy0pKjGpmYsfU71TGrbSA3SFAWtpK2ks2vqPCj7KxsfflkiXsip1DI546Vq3VvHbz4ZE0zZZGAxnJ5eu9VSW8KMuHwx5VN/G4LlezT/AEub4pBElslzbvPDod4z341Iyy+OPEUrcSj4dMSWVAw8dsffRnFLCVZe2RzsBgqcYq7gzW9zdx2/EreGYyHCyugLA+ZpG05JNUPBfnkt0L8MERcJaprc8gu9bNtwedYssNBb4iedO0HC7W1VjDBHCDz0KBQfE3S2heVtkUbk8zV44lHZCeXkKMtmscgRR3j4/vou2gBARM46t41O3gkkXt5QRJLvj7K9BWrw+3U8xy2AqiJ2TsrPChiABjY1qRwd0YVj8qvtoVKg9OQqNxxKCHuRguw2IXkPnT2o9i030Qa2bG6YHqKr93Ph9R/GgbnjN1v2aIPkTQf4av8A/t/sH+NL90A/TM84ZQFwjdwDH3CpEgoQAVA655iqNYGxODzIqyPBwJTqOOh5VmOL00GYLq+Pu5PTavR/6Npi/sJwkMNLRKI3H6ynSa8tlYZBD94DIB5nFPX9FN6rWnFOFSMQYrgzIGO5STvZ/ayPlVsL8FkMPGlUOrFAyrucdA3Ij15etZMqssYcbr0J5gU0XCxApHOAARlS3TPOsfiNtJZOdCa4TuB9n+NNlg5KkGEnF3YFdshsiM5I2Ppmsm2UJPEw2ZXUgD1qy5mjj1d74lPWruB2MzzR3E40wxnUAwwWPTFZMmKTyLfRuw5Usbb9HeQrnLYwOYNKPGrs8Rvlt0z2CNuByJo7iXEHELhTuc71gWcoifVIRknUa3VSMCd7N2SSNQMsMjb0r7HcIskMROkyt9BSlxDibFJlU4Ytsfnmgb3jTi7imiYg2soYEfZ2pHKhkrPQeIcSaRzbQNpVe67ePlQq7LgDAoKxw8at0IB+lFMTjask5Ns1RVIhKRg+VD4XwqUjkA5oTtfI0g4gmXBBwSR67VMTnTqYgdc5xih0Y4YltKnpzrhJGVKlEIXb51YxF76u0DsFOkY1DkAaP4RxX8DcZtOI7iNj7vchTzjbk3yP0JrOyZBhiApG/pU9MbwyRS7o6FCFAOQfXrTRdOzj3NLmC4tgJFWRfiIHX0NDsFSLSp94tzuFJyRXnPsT7U2clnbcLuLwtcxppic7GRV2APgw5EUyzXM0XfhYjxKbqflWxbVk62HS/wBWJkj0vCDz07r69aFuOJoe6rZGOdAvx79LA2rkXj6+orFv7y2nYvEzRSZzywD8ulI6Ww7Zo33EAeRGOtYN3f5J0nes26uZc4LKfMGhHmY/Ec0rnY8Y0XTzs7Hehcu4YZ2IqM04Qb4B8Kq96LghNhjn1qTYx6hwkk2kJbnoXI+VaGBigOFgrbxr+qP3VogbVnZoT0BTrgH0oXTWjOM58KH0+lANnlEH5IetWj4pP8Rrq6qmQvk/IfKpR/kH/wAL/vFdXUTkLFh/xLB/5CH/AFLXs/D/AI5/Vv8AUa6urVHoR9gLf3yT5fuoW85fKurqWQyMO45/KgW+KurqkUAbz+8v/vpVSfBXV1czj13h35JPSjxyrq6s77Lropn+Gha6uoHH/9k="/>
          <p:cNvSpPr>
            <a:spLocks noChangeAspect="1" noChangeArrowheads="1"/>
          </p:cNvSpPr>
          <p:nvPr/>
        </p:nvSpPr>
        <p:spPr bwMode="auto">
          <a:xfrm>
            <a:off x="0" y="-585788"/>
            <a:ext cx="923925" cy="1228726"/>
          </a:xfrm>
          <a:prstGeom prst="rect">
            <a:avLst/>
          </a:prstGeom>
          <a:noFill/>
          <a:ln w="9525">
            <a:noFill/>
            <a:miter lim="800000"/>
            <a:headEnd/>
            <a:tailEnd/>
          </a:ln>
        </p:spPr>
        <p:txBody>
          <a:bodyPr/>
          <a:lstStyle/>
          <a:p>
            <a:endParaRPr lang="hr-HR">
              <a:latin typeface="Century Gothic" pitchFamily="34" charset="0"/>
            </a:endParaRPr>
          </a:p>
        </p:txBody>
      </p:sp>
      <p:pic>
        <p:nvPicPr>
          <p:cNvPr id="44038" name="Picture 6" descr="https://encrypted-tbn3.gstatic.com/images?q=tbn:ANd9GcSYtsXCg0KlwikHCD-Bu0NrqwXUKtPsCQxUudSUshsRbclWixSzNA"/>
          <p:cNvPicPr>
            <a:picLocks noChangeAspect="1" noChangeArrowheads="1"/>
          </p:cNvPicPr>
          <p:nvPr/>
        </p:nvPicPr>
        <p:blipFill>
          <a:blip r:embed="rId3" cstate="print"/>
          <a:srcRect/>
          <a:stretch>
            <a:fillRect/>
          </a:stretch>
        </p:blipFill>
        <p:spPr bwMode="auto">
          <a:xfrm>
            <a:off x="7358063" y="1714500"/>
            <a:ext cx="1643062" cy="2174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sz="4400" b="1" dirty="0" smtClean="0">
                <a:solidFill>
                  <a:srgbClr val="FF00FF"/>
                </a:solidFill>
                <a:effectLst>
                  <a:outerShdw blurRad="38100" dist="38100" dir="2700000" algn="tl">
                    <a:srgbClr val="000000">
                      <a:alpha val="43137"/>
                    </a:srgbClr>
                  </a:outerShdw>
                </a:effectLst>
              </a:rPr>
              <a:t>Umjesto droge...</a:t>
            </a:r>
            <a:endParaRPr lang="hr-HR" dirty="0"/>
          </a:p>
        </p:txBody>
      </p:sp>
      <p:sp>
        <p:nvSpPr>
          <p:cNvPr id="43011" name="Content Placeholder 2"/>
          <p:cNvSpPr>
            <a:spLocks noGrp="1"/>
          </p:cNvSpPr>
          <p:nvPr>
            <p:ph idx="1"/>
          </p:nvPr>
        </p:nvSpPr>
        <p:spPr>
          <a:xfrm>
            <a:off x="457200" y="1882775"/>
            <a:ext cx="8229600" cy="4572000"/>
          </a:xfrm>
        </p:spPr>
        <p:txBody>
          <a:bodyPr/>
          <a:lstStyle/>
          <a:p>
            <a:r>
              <a:rPr lang="hr-HR" b="1" smtClean="0">
                <a:latin typeface="Georgia" pitchFamily="18" charset="0"/>
              </a:rPr>
              <a:t>Druži se s prijateljima</a:t>
            </a:r>
          </a:p>
          <a:p>
            <a:r>
              <a:rPr lang="hr-HR" b="1" smtClean="0">
                <a:latin typeface="Georgia" pitchFamily="18" charset="0"/>
              </a:rPr>
              <a:t>Bavi se sportom</a:t>
            </a:r>
          </a:p>
          <a:p>
            <a:r>
              <a:rPr lang="hr-HR" b="1" smtClean="0">
                <a:latin typeface="Georgia" pitchFamily="18" charset="0"/>
              </a:rPr>
              <a:t>Posveti se stvarima koje voliš</a:t>
            </a:r>
          </a:p>
          <a:p>
            <a:r>
              <a:rPr lang="hr-HR" b="1" smtClean="0">
                <a:latin typeface="Georgia" pitchFamily="18" charset="0"/>
              </a:rPr>
              <a:t>Razgovaraj o problemima</a:t>
            </a:r>
          </a:p>
        </p:txBody>
      </p:sp>
      <p:pic>
        <p:nvPicPr>
          <p:cNvPr id="4" name="Picture 3" descr="Fun-Group-of-Young-People-Jump-19461599.jpg"/>
          <p:cNvPicPr>
            <a:picLocks noChangeAspect="1"/>
          </p:cNvPicPr>
          <p:nvPr/>
        </p:nvPicPr>
        <p:blipFill>
          <a:blip r:embed="rId3" cstate="print"/>
          <a:stretch>
            <a:fillRect/>
          </a:stretch>
        </p:blipFill>
        <p:spPr>
          <a:xfrm>
            <a:off x="4857752" y="4000504"/>
            <a:ext cx="4000498" cy="2666999"/>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2775"/>
            <a:ext cx="8229600" cy="4572000"/>
          </a:xfrm>
        </p:spPr>
        <p:txBody>
          <a:bodyPr>
            <a:normAutofit/>
          </a:bodyPr>
          <a:lstStyle/>
          <a:p>
            <a:pPr marL="448056" indent="-384048" algn="ctr" eaLnBrk="1" fontAlgn="auto" hangingPunct="1">
              <a:spcAft>
                <a:spcPts val="0"/>
              </a:spcAft>
              <a:buFont typeface="Wingdings 2"/>
              <a:buNone/>
              <a:defRPr/>
            </a:pPr>
            <a:r>
              <a:rPr lang="hr-HR" sz="4800" b="1" dirty="0" smtClean="0">
                <a:solidFill>
                  <a:srgbClr val="FF00FF"/>
                </a:solidFill>
                <a:effectLst>
                  <a:outerShdw blurRad="38100" dist="38100" dir="2700000" algn="tl">
                    <a:srgbClr val="000000">
                      <a:alpha val="43137"/>
                    </a:srgbClr>
                  </a:outerShdw>
                </a:effectLst>
              </a:rPr>
              <a:t>HVALA NA PAŽNJI!</a:t>
            </a:r>
          </a:p>
          <a:p>
            <a:pPr marL="448056" indent="-384048" algn="ctr" eaLnBrk="1" fontAlgn="auto" hangingPunct="1">
              <a:spcAft>
                <a:spcPts val="0"/>
              </a:spcAft>
              <a:buFont typeface="Wingdings 2"/>
              <a:buNone/>
              <a:defRPr/>
            </a:pPr>
            <a:endParaRPr lang="hr-HR" sz="4800" b="1" dirty="0" smtClean="0">
              <a:effectLst>
                <a:outerShdw blurRad="38100" dist="38100" dir="2700000" algn="tl">
                  <a:srgbClr val="000000">
                    <a:alpha val="43137"/>
                  </a:srgbClr>
                </a:outerShdw>
              </a:effectLst>
            </a:endParaRPr>
          </a:p>
          <a:p>
            <a:pPr marL="448056" indent="-384048" algn="ctr" eaLnBrk="1" fontAlgn="auto" hangingPunct="1">
              <a:spcAft>
                <a:spcPts val="0"/>
              </a:spcAft>
              <a:buFont typeface="Wingdings 2"/>
              <a:buNone/>
              <a:defRPr/>
            </a:pPr>
            <a:r>
              <a:rPr lang="hr-HR" sz="4800" b="1" dirty="0" smtClean="0">
                <a:solidFill>
                  <a:srgbClr val="FFFF00"/>
                </a:solidFill>
                <a:effectLst>
                  <a:outerShdw blurRad="38100" dist="38100" dir="2700000" algn="tl">
                    <a:srgbClr val="000000">
                      <a:alpha val="43137"/>
                    </a:srgbClr>
                  </a:outerShdw>
                </a:effectLst>
              </a:rPr>
              <a:t>PITANJA?</a:t>
            </a:r>
            <a:endParaRPr lang="hr-HR" sz="4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3"/>
            <a:ext cx="8229600" cy="6240462"/>
          </a:xfrm>
        </p:spPr>
        <p:txBody>
          <a:bodyPr/>
          <a:lstStyle/>
          <a:p>
            <a:pPr eaLnBrk="1" hangingPunct="1">
              <a:buFont typeface="Wingdings 2" pitchFamily="18" charset="2"/>
              <a:buNone/>
            </a:pPr>
            <a:endParaRPr lang="hr-HR" smtClean="0"/>
          </a:p>
          <a:p>
            <a:pPr eaLnBrk="1" hangingPunct="1">
              <a:buClr>
                <a:srgbClr val="00B0F0"/>
              </a:buClr>
              <a:buFont typeface="Wingdings 2" pitchFamily="18" charset="2"/>
              <a:buNone/>
            </a:pPr>
            <a:endParaRPr lang="hr-HR" b="1" smtClean="0"/>
          </a:p>
          <a:p>
            <a:pPr eaLnBrk="1" hangingPunct="1">
              <a:buClr>
                <a:srgbClr val="00B0F0"/>
              </a:buClr>
            </a:pPr>
            <a:r>
              <a:rPr lang="hr-HR" b="1" smtClean="0"/>
              <a:t>O</a:t>
            </a:r>
            <a:r>
              <a:rPr lang="en-US" b="1" smtClean="0"/>
              <a:t>mogućuje predviđanje</a:t>
            </a:r>
            <a:r>
              <a:rPr lang="hr-HR" b="1" smtClean="0"/>
              <a:t> izvođenja aktivnosti i njenih posljedica</a:t>
            </a:r>
            <a:endParaRPr lang="hr-HR" b="1" smtClean="0">
              <a:latin typeface="Arial" charset="0"/>
            </a:endParaRPr>
          </a:p>
          <a:p>
            <a:pPr eaLnBrk="1" hangingPunct="1">
              <a:buClr>
                <a:srgbClr val="00B0F0"/>
              </a:buClr>
            </a:pPr>
            <a:endParaRPr lang="hr-HR" b="1" smtClean="0">
              <a:latin typeface="Arial" charset="0"/>
            </a:endParaRPr>
          </a:p>
          <a:p>
            <a:pPr eaLnBrk="1" hangingPunct="1">
              <a:buClr>
                <a:srgbClr val="00B0F0"/>
              </a:buClr>
            </a:pPr>
            <a:r>
              <a:rPr lang="hr-HR" b="1" smtClean="0"/>
              <a:t>Nedovoljno </a:t>
            </a:r>
            <a:r>
              <a:rPr lang="en-US" b="1" smtClean="0"/>
              <a:t>razvijen</a:t>
            </a:r>
            <a:r>
              <a:rPr lang="hr-HR" b="1" smtClean="0"/>
              <a:t>/ne</a:t>
            </a:r>
            <a:r>
              <a:rPr lang="en-US" b="1" smtClean="0"/>
              <a:t>povezan s centrima za emocije</a:t>
            </a:r>
            <a:r>
              <a:rPr lang="hr-HR" b="1" smtClean="0"/>
              <a:t> </a:t>
            </a:r>
            <a:r>
              <a:rPr lang="hr-HR" b="1" smtClean="0">
                <a:sym typeface="Wingdings" pitchFamily="2" charset="2"/>
              </a:rPr>
              <a:t> veća sklonost </a:t>
            </a:r>
            <a:r>
              <a:rPr lang="hr-HR" b="1" smtClean="0"/>
              <a:t>rizičnim ponašanjima</a:t>
            </a:r>
            <a:endParaRPr lang="hr-HR" b="1" smtClean="0">
              <a:latin typeface="Arial" charset="0"/>
            </a:endParaRPr>
          </a:p>
          <a:p>
            <a:pPr eaLnBrk="1" hangingPunct="1">
              <a:buClr>
                <a:srgbClr val="00B0F0"/>
              </a:buClr>
            </a:pPr>
            <a:endParaRPr lang="hr-HR" b="1" smtClean="0">
              <a:latin typeface="Arial" charset="0"/>
            </a:endParaRPr>
          </a:p>
          <a:p>
            <a:pPr eaLnBrk="1" hangingPunct="1">
              <a:buClr>
                <a:srgbClr val="00B0F0"/>
              </a:buClr>
            </a:pPr>
            <a:r>
              <a:rPr lang="hr-HR" b="1" smtClean="0">
                <a:solidFill>
                  <a:srgbClr val="FF00FF"/>
                </a:solidFill>
              </a:rPr>
              <a:t>Potreban veći oprez (promišljanje)! </a:t>
            </a:r>
          </a:p>
          <a:p>
            <a:pPr eaLnBrk="1" hangingPunct="1"/>
            <a:endParaRPr lang="hr-H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2775"/>
            <a:ext cx="8229600" cy="4572000"/>
          </a:xfrm>
        </p:spPr>
        <p:txBody>
          <a:bodyPr/>
          <a:lstStyle/>
          <a:p>
            <a:pPr eaLnBrk="1" hangingPunct="1">
              <a:buClr>
                <a:srgbClr val="00B0F0"/>
              </a:buClr>
            </a:pPr>
            <a:endParaRPr lang="hr-HR" smtClean="0"/>
          </a:p>
          <a:p>
            <a:pPr eaLnBrk="1" hangingPunct="1">
              <a:buClr>
                <a:srgbClr val="00B0F0"/>
              </a:buClr>
            </a:pPr>
            <a:endParaRPr lang="hr-HR" smtClean="0"/>
          </a:p>
          <a:p>
            <a:pPr eaLnBrk="1" hangingPunct="1">
              <a:buClr>
                <a:srgbClr val="00B0F0"/>
              </a:buClr>
            </a:pPr>
            <a:endParaRPr lang="hr-HR" smtClean="0"/>
          </a:p>
          <a:p>
            <a:pPr eaLnBrk="1" hangingPunct="1">
              <a:buClr>
                <a:srgbClr val="00B0F0"/>
              </a:buClr>
            </a:pPr>
            <a:r>
              <a:rPr lang="hr-HR" b="1" smtClean="0"/>
              <a:t>Mladi nisu svjesni</a:t>
            </a:r>
            <a:r>
              <a:rPr lang="en-US" b="1" smtClean="0"/>
              <a:t> da ih to ponašanje može skupo stajati</a:t>
            </a:r>
            <a:endParaRPr lang="hr-HR" b="1" smtClean="0"/>
          </a:p>
          <a:p>
            <a:pPr eaLnBrk="1" hangingPunct="1">
              <a:buClr>
                <a:srgbClr val="00B0F0"/>
              </a:buClr>
            </a:pPr>
            <a:r>
              <a:rPr lang="hr-HR" b="1" smtClean="0"/>
              <a:t>Posljedice dolaze </a:t>
            </a:r>
            <a:r>
              <a:rPr lang="hr-HR" b="1" smtClean="0">
                <a:solidFill>
                  <a:srgbClr val="FF00FF"/>
                </a:solidFill>
              </a:rPr>
              <a:t>odmah</a:t>
            </a:r>
            <a:r>
              <a:rPr lang="hr-HR" b="1" smtClean="0"/>
              <a:t>!</a:t>
            </a:r>
          </a:p>
          <a:p>
            <a:pPr eaLnBrk="1" hangingPunct="1">
              <a:buClr>
                <a:srgbClr val="00B0F0"/>
              </a:buClr>
              <a:buFont typeface="Wingdings 2" pitchFamily="18" charset="2"/>
              <a:buNone/>
            </a:pPr>
            <a:endParaRPr lang="hr-HR" b="1" smtClean="0"/>
          </a:p>
          <a:p>
            <a:pPr eaLnBrk="1" hangingPunct="1">
              <a:buFont typeface="Wingdings 2" pitchFamily="18" charset="2"/>
              <a:buNone/>
            </a:pPr>
            <a:endParaRPr lang="hr-HR" smtClean="0"/>
          </a:p>
        </p:txBody>
      </p:sp>
      <p:pic>
        <p:nvPicPr>
          <p:cNvPr id="20488" name="Picture 8" descr="http://www.ingramapi.com/fpx-war/img?s=02E81270&amp;w=100&amp;h=100&amp;ds=400&amp;q=1&amp;b=0.5"/>
          <p:cNvPicPr>
            <a:picLocks noChangeAspect="1" noChangeArrowheads="1"/>
          </p:cNvPicPr>
          <p:nvPr/>
        </p:nvPicPr>
        <p:blipFill>
          <a:blip r:embed="rId3" cstate="print"/>
          <a:srcRect/>
          <a:stretch>
            <a:fillRect/>
          </a:stretch>
        </p:blipFill>
        <p:spPr bwMode="auto">
          <a:xfrm>
            <a:off x="4143372" y="285728"/>
            <a:ext cx="4387952" cy="292895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214446"/>
          </a:xfrm>
        </p:spPr>
        <p:txBody>
          <a:bodyPr/>
          <a:lstStyle/>
          <a:p>
            <a:pPr marL="484632" indent="0" eaLnBrk="1" fontAlgn="auto" hangingPunct="1">
              <a:spcAft>
                <a:spcPts val="0"/>
              </a:spcAft>
              <a:defRPr/>
            </a:pPr>
            <a:r>
              <a:rPr lang="hr-HR" b="1" dirty="0" smtClean="0">
                <a:solidFill>
                  <a:srgbClr val="FF00FF"/>
                </a:solidFill>
              </a:rPr>
              <a:t>Marihuana</a:t>
            </a:r>
            <a:endParaRPr lang="hr-HR" b="1" dirty="0">
              <a:solidFill>
                <a:srgbClr val="FF00FF"/>
              </a:solidFill>
            </a:endParaRPr>
          </a:p>
        </p:txBody>
      </p:sp>
      <p:sp>
        <p:nvSpPr>
          <p:cNvPr id="3" name="Content Placeholder 2"/>
          <p:cNvSpPr>
            <a:spLocks noGrp="1"/>
          </p:cNvSpPr>
          <p:nvPr>
            <p:ph idx="1"/>
          </p:nvPr>
        </p:nvSpPr>
        <p:spPr>
          <a:xfrm>
            <a:off x="457200" y="1285875"/>
            <a:ext cx="8229600" cy="5500688"/>
          </a:xfrm>
        </p:spPr>
        <p:txBody>
          <a:bodyPr/>
          <a:lstStyle/>
          <a:p>
            <a:pPr eaLnBrk="1" hangingPunct="1">
              <a:buClr>
                <a:srgbClr val="00B0F0"/>
              </a:buClr>
            </a:pPr>
            <a:endParaRPr lang="hr-HR" sz="2800" smtClean="0"/>
          </a:p>
          <a:p>
            <a:pPr eaLnBrk="1" hangingPunct="1">
              <a:buClr>
                <a:srgbClr val="00B0F0"/>
              </a:buClr>
            </a:pPr>
            <a:endParaRPr lang="hr-HR" sz="2800" smtClean="0"/>
          </a:p>
          <a:p>
            <a:pPr eaLnBrk="1" hangingPunct="1">
              <a:buClr>
                <a:srgbClr val="00B0F0"/>
              </a:buClr>
            </a:pPr>
            <a:r>
              <a:rPr lang="hr-HR" sz="2800" b="1" smtClean="0"/>
              <a:t>N</a:t>
            </a:r>
            <a:r>
              <a:rPr lang="en-US" sz="2800" b="1" smtClean="0"/>
              <a:t>ajrasprostranjenija ilegalna droga</a:t>
            </a:r>
            <a:endParaRPr lang="hr-HR" sz="2800" b="1" smtClean="0"/>
          </a:p>
          <a:p>
            <a:pPr eaLnBrk="1" hangingPunct="1">
              <a:buClr>
                <a:srgbClr val="00B0F0"/>
              </a:buClr>
              <a:buFont typeface="Wingdings 2" pitchFamily="18" charset="2"/>
              <a:buNone/>
            </a:pPr>
            <a:endParaRPr lang="hr-HR" sz="1500" b="1" smtClean="0"/>
          </a:p>
          <a:p>
            <a:pPr eaLnBrk="1" hangingPunct="1">
              <a:buClr>
                <a:srgbClr val="00B0F0"/>
              </a:buClr>
            </a:pPr>
            <a:r>
              <a:rPr lang="hr-HR" sz="2800" b="1" smtClean="0"/>
              <a:t>Moguća </a:t>
            </a:r>
            <a:r>
              <a:rPr lang="en-US" sz="2800" b="1" smtClean="0"/>
              <a:t>psihičk</a:t>
            </a:r>
            <a:r>
              <a:rPr lang="hr-HR" sz="2800" b="1" smtClean="0"/>
              <a:t>a </a:t>
            </a:r>
            <a:r>
              <a:rPr lang="hr-HR" sz="2800" b="1" smtClean="0">
                <a:solidFill>
                  <a:srgbClr val="FF00FF"/>
                </a:solidFill>
              </a:rPr>
              <a:t>ovisnost</a:t>
            </a:r>
          </a:p>
          <a:p>
            <a:pPr eaLnBrk="1" hangingPunct="1">
              <a:buClr>
                <a:srgbClr val="00B0F0"/>
              </a:buClr>
            </a:pPr>
            <a:endParaRPr lang="hr-HR" sz="2800" b="1" smtClean="0">
              <a:solidFill>
                <a:srgbClr val="FF00FF"/>
              </a:solidFill>
            </a:endParaRPr>
          </a:p>
          <a:p>
            <a:pPr eaLnBrk="1" hangingPunct="1">
              <a:buClr>
                <a:srgbClr val="00B0F0"/>
              </a:buClr>
            </a:pPr>
            <a:r>
              <a:rPr lang="hr-HR" sz="2800" b="1" smtClean="0"/>
              <a:t>Brojni</a:t>
            </a:r>
            <a:r>
              <a:rPr lang="hr-HR" sz="2800" b="1" smtClean="0">
                <a:solidFill>
                  <a:srgbClr val="FF00FF"/>
                </a:solidFill>
              </a:rPr>
              <a:t> mitovi </a:t>
            </a:r>
            <a:r>
              <a:rPr lang="hr-HR" sz="2800" b="1" smtClean="0"/>
              <a:t>o neškodljivosti</a:t>
            </a:r>
          </a:p>
          <a:p>
            <a:pPr eaLnBrk="1" hangingPunct="1">
              <a:buClr>
                <a:srgbClr val="00B0F0"/>
              </a:buClr>
              <a:buFont typeface="Wingdings 2" pitchFamily="18" charset="2"/>
              <a:buNone/>
            </a:pPr>
            <a:endParaRPr lang="hr-HR" sz="1500" b="1" smtClean="0"/>
          </a:p>
          <a:p>
            <a:pPr eaLnBrk="1" hangingPunct="1">
              <a:buClr>
                <a:srgbClr val="00B0F0"/>
              </a:buClr>
            </a:pPr>
            <a:r>
              <a:rPr lang="hr-HR" sz="2800" b="1" smtClean="0"/>
              <a:t>R</a:t>
            </a:r>
            <a:r>
              <a:rPr lang="en-US" sz="2800" b="1" smtClean="0"/>
              <a:t>izik za </a:t>
            </a:r>
            <a:r>
              <a:rPr lang="hr-HR" sz="2800" b="1" smtClean="0"/>
              <a:t>brojna </a:t>
            </a:r>
            <a:r>
              <a:rPr lang="en-US" sz="2800" b="1" smtClean="0"/>
              <a:t>kronična oštećenja </a:t>
            </a:r>
            <a:endParaRPr lang="hr-HR" sz="2800" b="1" smtClean="0"/>
          </a:p>
          <a:p>
            <a:pPr eaLnBrk="1" hangingPunct="1">
              <a:buFont typeface="Wingdings 2" pitchFamily="18" charset="2"/>
              <a:buNone/>
            </a:pPr>
            <a:endParaRPr lang="hr-HR" sz="2200" smtClean="0"/>
          </a:p>
          <a:p>
            <a:pPr eaLnBrk="1" hangingPunct="1"/>
            <a:endParaRPr lang="hr-H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61242"/>
          </a:xfrm>
        </p:spPr>
        <p:txBody>
          <a:bodyPr/>
          <a:lstStyle/>
          <a:p>
            <a:pPr marL="484632" indent="0" eaLnBrk="1" fontAlgn="auto" hangingPunct="1">
              <a:spcAft>
                <a:spcPts val="0"/>
              </a:spcAft>
              <a:defRPr/>
            </a:pPr>
            <a:r>
              <a:rPr lang="hr-HR" b="1" dirty="0" smtClean="0">
                <a:solidFill>
                  <a:srgbClr val="FF00FF"/>
                </a:solidFill>
              </a:rPr>
              <a:t>Utjecaj marihuane na mozak</a:t>
            </a:r>
            <a:endParaRPr lang="hr-HR" b="1" dirty="0">
              <a:solidFill>
                <a:srgbClr val="FF00FF"/>
              </a:solidFill>
            </a:endParaRPr>
          </a:p>
        </p:txBody>
      </p:sp>
      <p:sp>
        <p:nvSpPr>
          <p:cNvPr id="3" name="Content Placeholder 2"/>
          <p:cNvSpPr>
            <a:spLocks noGrp="1"/>
          </p:cNvSpPr>
          <p:nvPr>
            <p:ph idx="1"/>
          </p:nvPr>
        </p:nvSpPr>
        <p:spPr>
          <a:xfrm>
            <a:off x="457200" y="1428750"/>
            <a:ext cx="8229600" cy="5357813"/>
          </a:xfrm>
        </p:spPr>
        <p:txBody>
          <a:bodyPr/>
          <a:lstStyle/>
          <a:p>
            <a:pPr eaLnBrk="1" hangingPunct="1">
              <a:buClr>
                <a:srgbClr val="00B0F0"/>
              </a:buClr>
            </a:pPr>
            <a:r>
              <a:rPr lang="hr-HR" b="1" smtClean="0"/>
              <a:t>THC</a:t>
            </a:r>
            <a:r>
              <a:rPr lang="hr-HR" b="1" smtClean="0">
                <a:solidFill>
                  <a:srgbClr val="FF6600"/>
                </a:solidFill>
              </a:rPr>
              <a:t> </a:t>
            </a:r>
            <a:r>
              <a:rPr lang="hr-HR" b="1" smtClean="0"/>
              <a:t>konzumacijom ulazi u </a:t>
            </a:r>
            <a:r>
              <a:rPr lang="en-US" b="1" smtClean="0"/>
              <a:t>krv, do </a:t>
            </a:r>
            <a:r>
              <a:rPr lang="en-US" b="1" smtClean="0">
                <a:solidFill>
                  <a:srgbClr val="FF00FF"/>
                </a:solidFill>
              </a:rPr>
              <a:t>svih organa</a:t>
            </a:r>
            <a:r>
              <a:rPr lang="hr-HR" b="1" smtClean="0">
                <a:solidFill>
                  <a:srgbClr val="FFFF00"/>
                </a:solidFill>
              </a:rPr>
              <a:t> </a:t>
            </a:r>
            <a:r>
              <a:rPr lang="en-US" b="1" smtClean="0"/>
              <a:t>i </a:t>
            </a:r>
            <a:r>
              <a:rPr lang="en-US" b="1" smtClean="0">
                <a:solidFill>
                  <a:srgbClr val="FF00FF"/>
                </a:solidFill>
              </a:rPr>
              <a:t>mozga</a:t>
            </a:r>
            <a:endParaRPr lang="hr-HR" b="1" smtClean="0">
              <a:solidFill>
                <a:srgbClr val="FF00FF"/>
              </a:solidFill>
            </a:endParaRPr>
          </a:p>
          <a:p>
            <a:pPr eaLnBrk="1" hangingPunct="1">
              <a:buClr>
                <a:srgbClr val="00B0F0"/>
              </a:buClr>
              <a:buFont typeface="Wingdings 2" pitchFamily="18" charset="2"/>
              <a:buNone/>
            </a:pPr>
            <a:endParaRPr lang="hr-HR" sz="1000" b="1" smtClean="0"/>
          </a:p>
          <a:p>
            <a:pPr eaLnBrk="1" hangingPunct="1">
              <a:buClr>
                <a:srgbClr val="00B0F0"/>
              </a:buClr>
              <a:buFont typeface="Wingdings 2" pitchFamily="18" charset="2"/>
              <a:buNone/>
            </a:pPr>
            <a:endParaRPr lang="hr-HR" sz="1000" b="1" smtClean="0"/>
          </a:p>
          <a:p>
            <a:pPr eaLnBrk="1" hangingPunct="1">
              <a:buClr>
                <a:srgbClr val="00B0F0"/>
              </a:buClr>
              <a:buFont typeface="Wingdings 2" pitchFamily="18" charset="2"/>
              <a:buNone/>
            </a:pPr>
            <a:endParaRPr lang="hr-HR" sz="1000" b="1" smtClean="0"/>
          </a:p>
          <a:p>
            <a:pPr eaLnBrk="1" hangingPunct="1">
              <a:buClr>
                <a:srgbClr val="00B0F0"/>
              </a:buClr>
            </a:pPr>
            <a:r>
              <a:rPr lang="en-US" b="1" smtClean="0"/>
              <a:t>veže </a:t>
            </a:r>
            <a:r>
              <a:rPr lang="hr-HR" b="1" smtClean="0"/>
              <a:t>se </a:t>
            </a:r>
            <a:r>
              <a:rPr lang="en-US" b="1" smtClean="0"/>
              <a:t>za kanabinoidne receptore </a:t>
            </a:r>
            <a:r>
              <a:rPr lang="hr-HR" b="1" smtClean="0"/>
              <a:t>u mozgu i mijenja njegovu aktivnost</a:t>
            </a:r>
          </a:p>
          <a:p>
            <a:pPr eaLnBrk="1" hangingPunct="1">
              <a:buClr>
                <a:srgbClr val="00B0F0"/>
              </a:buClr>
              <a:buFont typeface="Wingdings 2" pitchFamily="18" charset="2"/>
              <a:buNone/>
            </a:pPr>
            <a:endParaRPr lang="hr-HR" sz="1600" smtClean="0"/>
          </a:p>
        </p:txBody>
      </p:sp>
      <p:pic>
        <p:nvPicPr>
          <p:cNvPr id="5" name="Picture 4" descr="BrainActivity_m_0103.jpg"/>
          <p:cNvPicPr>
            <a:picLocks noChangeAspect="1"/>
          </p:cNvPicPr>
          <p:nvPr/>
        </p:nvPicPr>
        <p:blipFill>
          <a:blip r:embed="rId3" cstate="print"/>
          <a:stretch>
            <a:fillRect/>
          </a:stretch>
        </p:blipFill>
        <p:spPr>
          <a:xfrm>
            <a:off x="4643438" y="4214818"/>
            <a:ext cx="3810009" cy="215660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785818"/>
          </a:xfrm>
        </p:spPr>
        <p:txBody>
          <a:bodyPr/>
          <a:lstStyle/>
          <a:p>
            <a:pPr marL="484632" indent="0" eaLnBrk="1" fontAlgn="auto" hangingPunct="1">
              <a:spcAft>
                <a:spcPts val="0"/>
              </a:spcAft>
              <a:defRPr/>
            </a:pPr>
            <a:r>
              <a:rPr lang="hr-HR" b="1" dirty="0" smtClean="0">
                <a:solidFill>
                  <a:srgbClr val="FF00FF"/>
                </a:solidFill>
              </a:rPr>
              <a:t>Utjecaj marihuane na mozak</a:t>
            </a:r>
            <a:endParaRPr lang="hr-HR" b="1" dirty="0">
              <a:solidFill>
                <a:srgbClr val="FF00FF"/>
              </a:solidFill>
            </a:endParaRPr>
          </a:p>
        </p:txBody>
      </p:sp>
      <p:sp>
        <p:nvSpPr>
          <p:cNvPr id="3" name="Content Placeholder 2"/>
          <p:cNvSpPr>
            <a:spLocks noGrp="1"/>
          </p:cNvSpPr>
          <p:nvPr>
            <p:ph idx="1"/>
          </p:nvPr>
        </p:nvSpPr>
        <p:spPr>
          <a:xfrm>
            <a:off x="428625" y="1143000"/>
            <a:ext cx="8229600" cy="5715000"/>
          </a:xfrm>
        </p:spPr>
        <p:txBody>
          <a:bodyPr/>
          <a:lstStyle/>
          <a:p>
            <a:pPr eaLnBrk="1" hangingPunct="1">
              <a:buClr>
                <a:srgbClr val="00B0F0"/>
              </a:buClr>
            </a:pPr>
            <a:endParaRPr lang="hr-HR" sz="3600" b="1" smtClean="0"/>
          </a:p>
          <a:p>
            <a:pPr eaLnBrk="1" hangingPunct="1">
              <a:buClr>
                <a:srgbClr val="00B0F0"/>
              </a:buClr>
            </a:pPr>
            <a:r>
              <a:rPr lang="hr-HR" sz="3600" b="1" smtClean="0"/>
              <a:t>p</a:t>
            </a:r>
            <a:r>
              <a:rPr lang="en-US" sz="3600" b="1" smtClean="0"/>
              <a:t>oremećene </a:t>
            </a:r>
            <a:r>
              <a:rPr lang="hr-HR" sz="3600" b="1" smtClean="0"/>
              <a:t>funkcije </a:t>
            </a:r>
            <a:endParaRPr lang="hr-HR" sz="3600" b="1" smtClean="0">
              <a:latin typeface="Arial" charset="0"/>
            </a:endParaRPr>
          </a:p>
          <a:p>
            <a:pPr marL="1143000" lvl="2" eaLnBrk="1" hangingPunct="1">
              <a:buClr>
                <a:srgbClr val="00B0F0"/>
              </a:buClr>
              <a:buFont typeface="Wingdings 2" pitchFamily="18" charset="2"/>
              <a:buNone/>
            </a:pPr>
            <a:r>
              <a:rPr lang="hr-HR" sz="2800" b="1" smtClean="0">
                <a:latin typeface="Arial" charset="0"/>
              </a:rPr>
              <a:t>...</a:t>
            </a:r>
            <a:r>
              <a:rPr lang="en-US" sz="2800" b="1" smtClean="0"/>
              <a:t>pamćenj</a:t>
            </a:r>
            <a:r>
              <a:rPr lang="hr-HR" sz="2800" b="1" smtClean="0"/>
              <a:t>a</a:t>
            </a:r>
            <a:r>
              <a:rPr lang="en-US" sz="2800" b="1" smtClean="0"/>
              <a:t> </a:t>
            </a:r>
            <a:endParaRPr lang="hr-HR" sz="2800" b="1" smtClean="0">
              <a:latin typeface="Arial" charset="0"/>
            </a:endParaRPr>
          </a:p>
          <a:p>
            <a:pPr marL="1143000" lvl="2" eaLnBrk="1" hangingPunct="1">
              <a:buClr>
                <a:srgbClr val="00B0F0"/>
              </a:buClr>
              <a:buFont typeface="Wingdings 2" pitchFamily="18" charset="2"/>
              <a:buNone/>
            </a:pPr>
            <a:r>
              <a:rPr lang="hr-HR" sz="2800" b="1" smtClean="0">
                <a:latin typeface="Arial" charset="0"/>
              </a:rPr>
              <a:t>...</a:t>
            </a:r>
            <a:r>
              <a:rPr lang="en-US" sz="2800" b="1" smtClean="0"/>
              <a:t>razmišljanj</a:t>
            </a:r>
            <a:r>
              <a:rPr lang="hr-HR" sz="2800" b="1" smtClean="0"/>
              <a:t>a </a:t>
            </a:r>
            <a:endParaRPr lang="hr-HR" sz="2800" b="1" smtClean="0">
              <a:latin typeface="Arial" charset="0"/>
            </a:endParaRPr>
          </a:p>
          <a:p>
            <a:pPr marL="1143000" lvl="2" eaLnBrk="1" hangingPunct="1">
              <a:buClr>
                <a:srgbClr val="00B0F0"/>
              </a:buClr>
              <a:buFont typeface="Wingdings 2" pitchFamily="18" charset="2"/>
              <a:buNone/>
            </a:pPr>
            <a:r>
              <a:rPr lang="hr-HR" sz="2800" b="1" smtClean="0">
                <a:latin typeface="Arial" charset="0"/>
              </a:rPr>
              <a:t>...</a:t>
            </a:r>
            <a:r>
              <a:rPr lang="en-US" sz="2800" b="1" smtClean="0"/>
              <a:t>koncentracij</a:t>
            </a:r>
            <a:r>
              <a:rPr lang="hr-HR" sz="2800" b="1" smtClean="0">
                <a:latin typeface="Arial" charset="0"/>
              </a:rPr>
              <a:t>e</a:t>
            </a:r>
            <a:r>
              <a:rPr lang="en-US" sz="2800" b="1" smtClean="0"/>
              <a:t> </a:t>
            </a:r>
            <a:endParaRPr lang="hr-HR" sz="2800" b="1" smtClean="0">
              <a:latin typeface="Arial" charset="0"/>
            </a:endParaRPr>
          </a:p>
          <a:p>
            <a:pPr marL="1143000" lvl="2" eaLnBrk="1" hangingPunct="1">
              <a:buClr>
                <a:srgbClr val="00B0F0"/>
              </a:buClr>
              <a:buFont typeface="Wingdings 2" pitchFamily="18" charset="2"/>
              <a:buNone/>
            </a:pPr>
            <a:r>
              <a:rPr lang="hr-HR" sz="2800" b="1" smtClean="0">
                <a:latin typeface="Arial" charset="0"/>
              </a:rPr>
              <a:t>...</a:t>
            </a:r>
            <a:r>
              <a:rPr lang="en-US" sz="2800" b="1" smtClean="0"/>
              <a:t>percepcij</a:t>
            </a:r>
            <a:r>
              <a:rPr lang="hr-HR" sz="2800" b="1" smtClean="0">
                <a:latin typeface="Arial" charset="0"/>
              </a:rPr>
              <a:t>e</a:t>
            </a:r>
            <a:r>
              <a:rPr lang="en-US" sz="2800" b="1" smtClean="0"/>
              <a:t> </a:t>
            </a:r>
            <a:endParaRPr lang="hr-HR" sz="2800" b="1" smtClean="0">
              <a:latin typeface="Arial" charset="0"/>
            </a:endParaRPr>
          </a:p>
          <a:p>
            <a:pPr marL="1143000" lvl="2" eaLnBrk="1" hangingPunct="1">
              <a:buClr>
                <a:srgbClr val="00B0F0"/>
              </a:buClr>
              <a:buFont typeface="Wingdings 2" pitchFamily="18" charset="2"/>
              <a:buNone/>
            </a:pPr>
            <a:r>
              <a:rPr lang="hr-HR" sz="2800" b="1" smtClean="0">
                <a:latin typeface="Arial" charset="0"/>
              </a:rPr>
              <a:t>...</a:t>
            </a:r>
            <a:r>
              <a:rPr lang="en-US" sz="2800" b="1" smtClean="0"/>
              <a:t>osjećaj</a:t>
            </a:r>
            <a:r>
              <a:rPr lang="hr-HR" sz="2800" b="1" smtClean="0">
                <a:latin typeface="Arial" charset="0"/>
              </a:rPr>
              <a:t>a</a:t>
            </a:r>
            <a:r>
              <a:rPr lang="en-US" sz="2800" b="1" smtClean="0"/>
              <a:t> </a:t>
            </a:r>
            <a:r>
              <a:rPr lang="hr-HR" sz="2800" b="1" smtClean="0"/>
              <a:t>z</a:t>
            </a:r>
            <a:r>
              <a:rPr lang="en-US" sz="2800" b="1" smtClean="0"/>
              <a:t>adovoljstva</a:t>
            </a:r>
            <a:endParaRPr lang="hr-HR" sz="2800" b="1" smtClean="0">
              <a:latin typeface="Arial" charset="0"/>
            </a:endParaRPr>
          </a:p>
          <a:p>
            <a:pPr marL="1143000" lvl="2" eaLnBrk="1" hangingPunct="1">
              <a:buClr>
                <a:srgbClr val="00B0F0"/>
              </a:buClr>
              <a:buFont typeface="Wingdings 2" pitchFamily="18" charset="2"/>
              <a:buNone/>
            </a:pPr>
            <a:r>
              <a:rPr lang="hr-HR" sz="2800" b="1" smtClean="0">
                <a:latin typeface="Arial" charset="0"/>
              </a:rPr>
              <a:t>...</a:t>
            </a:r>
            <a:r>
              <a:rPr lang="en-US" sz="2800" b="1" smtClean="0"/>
              <a:t>koordinacij</a:t>
            </a:r>
            <a:r>
              <a:rPr lang="hr-HR" sz="2800" b="1" smtClean="0">
                <a:latin typeface="Arial" charset="0"/>
              </a:rPr>
              <a:t>e</a:t>
            </a:r>
            <a:r>
              <a:rPr lang="en-US" sz="2800" b="1" smtClean="0"/>
              <a:t> pokreta </a:t>
            </a:r>
            <a:r>
              <a:rPr lang="en-US" sz="2800" smtClean="0"/>
              <a:t/>
            </a:r>
            <a:br>
              <a:rPr lang="en-US" sz="2800" smtClean="0"/>
            </a:br>
            <a:endParaRPr lang="hr-HR" sz="2800" smtClean="0"/>
          </a:p>
        </p:txBody>
      </p:sp>
      <p:pic>
        <p:nvPicPr>
          <p:cNvPr id="17410" name="Picture 2" descr="https://encrypted-tbn0.google.com/images?q=tbn:ANd9GcS_CAFiN3lVIeU1Qjo75x4L2krgzGV-pvO-iRGwPsgG_Z3Cp85XeA"/>
          <p:cNvPicPr>
            <a:picLocks noChangeAspect="1" noChangeArrowheads="1"/>
          </p:cNvPicPr>
          <p:nvPr/>
        </p:nvPicPr>
        <p:blipFill>
          <a:blip r:embed="rId3" cstate="print"/>
          <a:srcRect/>
          <a:stretch>
            <a:fillRect/>
          </a:stretch>
        </p:blipFill>
        <p:spPr bwMode="auto">
          <a:xfrm>
            <a:off x="5429256" y="4286256"/>
            <a:ext cx="2428892" cy="242889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000132"/>
          </a:xfrm>
        </p:spPr>
        <p:txBody>
          <a:bodyPr/>
          <a:lstStyle/>
          <a:p>
            <a:pPr marL="484632" indent="0" eaLnBrk="1" fontAlgn="auto" hangingPunct="1">
              <a:spcAft>
                <a:spcPts val="0"/>
              </a:spcAft>
              <a:defRPr/>
            </a:pPr>
            <a:r>
              <a:rPr lang="hr-HR" b="1" dirty="0" smtClean="0">
                <a:solidFill>
                  <a:srgbClr val="FF00FF"/>
                </a:solidFill>
              </a:rPr>
              <a:t>Utjecaj marihuane na mozak</a:t>
            </a:r>
            <a:endParaRPr lang="hr-HR" b="1" dirty="0">
              <a:solidFill>
                <a:srgbClr val="FF00FF"/>
              </a:solidFill>
            </a:endParaRPr>
          </a:p>
        </p:txBody>
      </p:sp>
      <p:sp>
        <p:nvSpPr>
          <p:cNvPr id="3" name="Content Placeholder 2"/>
          <p:cNvSpPr>
            <a:spLocks noGrp="1"/>
          </p:cNvSpPr>
          <p:nvPr>
            <p:ph idx="1"/>
          </p:nvPr>
        </p:nvSpPr>
        <p:spPr>
          <a:xfrm>
            <a:off x="457200" y="1214438"/>
            <a:ext cx="8229600" cy="5240337"/>
          </a:xfrm>
        </p:spPr>
        <p:txBody>
          <a:bodyPr/>
          <a:lstStyle/>
          <a:p>
            <a:pPr eaLnBrk="1" hangingPunct="1">
              <a:buClr>
                <a:srgbClr val="00B0F0"/>
              </a:buClr>
              <a:buFont typeface="Wingdings 2" pitchFamily="18" charset="2"/>
              <a:buNone/>
            </a:pPr>
            <a:endParaRPr lang="hr-HR" sz="1800" b="1" smtClean="0"/>
          </a:p>
          <a:p>
            <a:pPr eaLnBrk="1" hangingPunct="1">
              <a:buClr>
                <a:srgbClr val="00B0F0"/>
              </a:buClr>
            </a:pPr>
            <a:r>
              <a:rPr lang="hr-HR" sz="3200" b="1" smtClean="0"/>
              <a:t>E</a:t>
            </a:r>
            <a:r>
              <a:rPr lang="en-US" sz="3200" b="1" smtClean="0"/>
              <a:t>uforij</a:t>
            </a:r>
            <a:r>
              <a:rPr lang="hr-HR" sz="3200" b="1" smtClean="0"/>
              <a:t>a</a:t>
            </a:r>
            <a:r>
              <a:rPr lang="en-US" sz="3200" b="1" smtClean="0"/>
              <a:t>, smijanje</a:t>
            </a:r>
            <a:endParaRPr lang="hr-HR" sz="3200" b="1" smtClean="0"/>
          </a:p>
          <a:p>
            <a:pPr eaLnBrk="1" hangingPunct="1">
              <a:buClr>
                <a:srgbClr val="00B0F0"/>
              </a:buClr>
            </a:pPr>
            <a:endParaRPr lang="hr-HR" sz="3200" b="1" smtClean="0"/>
          </a:p>
          <a:p>
            <a:pPr eaLnBrk="1" hangingPunct="1">
              <a:buClr>
                <a:srgbClr val="00B0F0"/>
              </a:buClr>
            </a:pPr>
            <a:r>
              <a:rPr lang="hr-HR" sz="3200" b="1" smtClean="0"/>
              <a:t>Uznemirenost,</a:t>
            </a:r>
            <a:r>
              <a:rPr lang="en-US" sz="3200" b="1" smtClean="0"/>
              <a:t> napad</a:t>
            </a:r>
            <a:r>
              <a:rPr lang="hr-HR" sz="3200" b="1" smtClean="0"/>
              <a:t>aji</a:t>
            </a:r>
            <a:r>
              <a:rPr lang="en-US" sz="3200" b="1" smtClean="0"/>
              <a:t> panike</a:t>
            </a:r>
            <a:endParaRPr lang="hr-HR" sz="3200" b="1" smtClean="0"/>
          </a:p>
          <a:p>
            <a:pPr eaLnBrk="1" hangingPunct="1">
              <a:buClr>
                <a:srgbClr val="00B0F0"/>
              </a:buClr>
            </a:pPr>
            <a:endParaRPr lang="hr-HR" sz="3200" b="1" smtClean="0"/>
          </a:p>
          <a:p>
            <a:pPr eaLnBrk="1" hangingPunct="1">
              <a:buClr>
                <a:srgbClr val="00B0F0"/>
              </a:buClr>
            </a:pPr>
            <a:r>
              <a:rPr lang="hr-HR" sz="3200" b="1" smtClean="0">
                <a:solidFill>
                  <a:srgbClr val="FF00FF"/>
                </a:solidFill>
              </a:rPr>
              <a:t>H</a:t>
            </a:r>
            <a:r>
              <a:rPr lang="en-US" sz="3200" b="1" smtClean="0">
                <a:solidFill>
                  <a:srgbClr val="FF00FF"/>
                </a:solidFill>
              </a:rPr>
              <a:t>alucinacij</a:t>
            </a:r>
            <a:r>
              <a:rPr lang="hr-HR" sz="3200" b="1" smtClean="0">
                <a:solidFill>
                  <a:srgbClr val="FF00FF"/>
                </a:solidFill>
              </a:rPr>
              <a:t>e</a:t>
            </a:r>
            <a:r>
              <a:rPr lang="hr-HR" sz="2800" b="1" smtClean="0">
                <a:solidFill>
                  <a:srgbClr val="FF00FF"/>
                </a:solidFill>
              </a:rPr>
              <a:t> </a:t>
            </a:r>
            <a:r>
              <a:rPr lang="en-US" b="1" smtClean="0"/>
              <a:t/>
            </a:r>
            <a:br>
              <a:rPr lang="en-US" b="1" smtClean="0"/>
            </a:br>
            <a:endParaRPr lang="hr-HR" b="1" smtClean="0"/>
          </a:p>
          <a:p>
            <a:pPr eaLnBrk="1" hangingPunct="1"/>
            <a:endParaRPr lang="hr-HR" smtClean="0"/>
          </a:p>
        </p:txBody>
      </p:sp>
      <p:pic>
        <p:nvPicPr>
          <p:cNvPr id="1026" name="Picture 2" descr="https://encrypted-tbn2.google.com/images?q=tbn:ANd9GcRyfir4WDglVGREY53PQIC8TlBxiceUdSaMBOOkXdbqm3tbM7hu0Q"/>
          <p:cNvPicPr>
            <a:picLocks noChangeAspect="1" noChangeArrowheads="1"/>
          </p:cNvPicPr>
          <p:nvPr/>
        </p:nvPicPr>
        <p:blipFill>
          <a:blip r:embed="rId3" cstate="print"/>
          <a:srcRect/>
          <a:stretch>
            <a:fillRect/>
          </a:stretch>
        </p:blipFill>
        <p:spPr bwMode="auto">
          <a:xfrm>
            <a:off x="4003671" y="3506787"/>
            <a:ext cx="4525184" cy="300039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2183</TotalTime>
  <Words>3724</Words>
  <Application>Microsoft Office PowerPoint</Application>
  <PresentationFormat>Prikaz na zaslonu (4:3)</PresentationFormat>
  <Paragraphs>519</Paragraphs>
  <Slides>36</Slides>
  <Notes>36</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36</vt:i4>
      </vt:variant>
    </vt:vector>
  </HeadingPairs>
  <TitlesOfParts>
    <vt:vector size="45" baseType="lpstr">
      <vt:lpstr>Arial</vt:lpstr>
      <vt:lpstr>Century Gothic</vt:lpstr>
      <vt:lpstr>Wingdings 2</vt:lpstr>
      <vt:lpstr>Verdana</vt:lpstr>
      <vt:lpstr>Calibri</vt:lpstr>
      <vt:lpstr>Wingdings</vt:lpstr>
      <vt:lpstr>Times New Roman</vt:lpstr>
      <vt:lpstr>Georgia</vt:lpstr>
      <vt:lpstr>Verve</vt:lpstr>
      <vt:lpstr>KAKO DROGE UTJEČU NA LJUDSKO TIJELO?</vt:lpstr>
      <vt:lpstr>Zašto se mladi često ponašaju naglo, nepromišljeno i neobuzdano?</vt:lpstr>
      <vt:lpstr>Slajd 3</vt:lpstr>
      <vt:lpstr>Slajd 4</vt:lpstr>
      <vt:lpstr>Slajd 5</vt:lpstr>
      <vt:lpstr>Marihuana</vt:lpstr>
      <vt:lpstr>Utjecaj marihuane na mozak</vt:lpstr>
      <vt:lpstr>Utjecaj marihuane na mozak</vt:lpstr>
      <vt:lpstr>Utjecaj marihuane na mozak</vt:lpstr>
      <vt:lpstr>Utjecaj marihuane na mozak</vt:lpstr>
      <vt:lpstr>Utjecaj marihuane na dišni sustav</vt:lpstr>
      <vt:lpstr>Utjecaj marihuane na dišni sustav</vt:lpstr>
      <vt:lpstr>Utjecaj marihuane na reproduktivni sustav</vt:lpstr>
      <vt:lpstr>Utjecaj marihuane na reproduktivni sustav</vt:lpstr>
      <vt:lpstr>Marihuana i mentalno zdravlje</vt:lpstr>
      <vt:lpstr>Depresija</vt:lpstr>
      <vt:lpstr>Suicidalna promišljanja</vt:lpstr>
      <vt:lpstr>Slajd 18</vt:lpstr>
      <vt:lpstr>Ovisničko ponašanje</vt:lpstr>
      <vt:lpstr>Ecstasy</vt:lpstr>
      <vt:lpstr>Slajd 21</vt:lpstr>
      <vt:lpstr>Slajd 22</vt:lpstr>
      <vt:lpstr>Kako MDMA djeluje na mozak?</vt:lpstr>
      <vt:lpstr>Kako MDMA djeluje na tijelo?</vt:lpstr>
      <vt:lpstr>Kako MDMA djeluje na tijelo?</vt:lpstr>
      <vt:lpstr>Kako MDMA djeluje na tijelo?</vt:lpstr>
      <vt:lpstr>Leah Sarah Betts (1.11.1977. – 16.11.1995.) </vt:lpstr>
      <vt:lpstr>Opasnost iz kućne radinosti!</vt:lpstr>
      <vt:lpstr>Amfetamini </vt:lpstr>
      <vt:lpstr>Slajd 30</vt:lpstr>
      <vt:lpstr>Slajd 31</vt:lpstr>
      <vt:lpstr>Inhalanti</vt:lpstr>
      <vt:lpstr>Slajd 33</vt:lpstr>
      <vt:lpstr>“Sudden Sniffing Death Syndrome”</vt:lpstr>
      <vt:lpstr>Umjesto droge...</vt:lpstr>
      <vt:lpstr>Slajd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KAKO MARIHUANA UTJEČE NA MOJE TIJELO?</dc:title>
  <dc:creator>KORISNIK</dc:creator>
  <cp:lastModifiedBy>Dario</cp:lastModifiedBy>
  <cp:revision>321</cp:revision>
  <dcterms:created xsi:type="dcterms:W3CDTF">2012-02-24T08:04:09Z</dcterms:created>
  <dcterms:modified xsi:type="dcterms:W3CDTF">2014-08-26T17:20:03Z</dcterms:modified>
</cp:coreProperties>
</file>